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08"/>
  </p:notesMasterIdLst>
  <p:sldIdLst>
    <p:sldId id="448" r:id="rId4"/>
    <p:sldId id="529" r:id="rId5"/>
    <p:sldId id="447" r:id="rId6"/>
    <p:sldId id="449" r:id="rId7"/>
    <p:sldId id="450" r:id="rId8"/>
    <p:sldId id="451" r:id="rId9"/>
    <p:sldId id="452" r:id="rId10"/>
    <p:sldId id="453" r:id="rId11"/>
    <p:sldId id="454" r:id="rId12"/>
    <p:sldId id="455" r:id="rId13"/>
    <p:sldId id="456" r:id="rId14"/>
    <p:sldId id="457" r:id="rId15"/>
    <p:sldId id="458" r:id="rId16"/>
    <p:sldId id="459" r:id="rId17"/>
    <p:sldId id="563" r:id="rId18"/>
    <p:sldId id="460" r:id="rId19"/>
    <p:sldId id="461" r:id="rId20"/>
    <p:sldId id="466" r:id="rId21"/>
    <p:sldId id="467" r:id="rId22"/>
    <p:sldId id="468" r:id="rId23"/>
    <p:sldId id="469" r:id="rId24"/>
    <p:sldId id="470" r:id="rId25"/>
    <p:sldId id="471" r:id="rId26"/>
    <p:sldId id="472" r:id="rId27"/>
    <p:sldId id="473" r:id="rId28"/>
    <p:sldId id="474" r:id="rId29"/>
    <p:sldId id="475" r:id="rId30"/>
    <p:sldId id="476" r:id="rId31"/>
    <p:sldId id="565" r:id="rId32"/>
    <p:sldId id="477" r:id="rId33"/>
    <p:sldId id="566" r:id="rId34"/>
    <p:sldId id="567" r:id="rId35"/>
    <p:sldId id="532" r:id="rId36"/>
    <p:sldId id="479" r:id="rId37"/>
    <p:sldId id="480" r:id="rId38"/>
    <p:sldId id="568" r:id="rId39"/>
    <p:sldId id="481" r:id="rId40"/>
    <p:sldId id="482" r:id="rId41"/>
    <p:sldId id="483" r:id="rId42"/>
    <p:sldId id="484" r:id="rId43"/>
    <p:sldId id="533" r:id="rId44"/>
    <p:sldId id="486" r:id="rId45"/>
    <p:sldId id="487" r:id="rId46"/>
    <p:sldId id="488" r:id="rId47"/>
    <p:sldId id="539" r:id="rId48"/>
    <p:sldId id="540" r:id="rId49"/>
    <p:sldId id="541" r:id="rId50"/>
    <p:sldId id="542" r:id="rId51"/>
    <p:sldId id="543" r:id="rId52"/>
    <p:sldId id="495" r:id="rId53"/>
    <p:sldId id="544" r:id="rId54"/>
    <p:sldId id="545" r:id="rId55"/>
    <p:sldId id="546" r:id="rId56"/>
    <p:sldId id="547" r:id="rId57"/>
    <p:sldId id="548" r:id="rId58"/>
    <p:sldId id="549" r:id="rId59"/>
    <p:sldId id="550" r:id="rId60"/>
    <p:sldId id="551" r:id="rId61"/>
    <p:sldId id="552" r:id="rId62"/>
    <p:sldId id="553" r:id="rId63"/>
    <p:sldId id="554" r:id="rId64"/>
    <p:sldId id="555" r:id="rId65"/>
    <p:sldId id="524" r:id="rId66"/>
    <p:sldId id="526" r:id="rId67"/>
    <p:sldId id="525" r:id="rId68"/>
    <p:sldId id="527" r:id="rId69"/>
    <p:sldId id="528" r:id="rId70"/>
    <p:sldId id="515" r:id="rId71"/>
    <p:sldId id="516" r:id="rId72"/>
    <p:sldId id="517" r:id="rId73"/>
    <p:sldId id="518" r:id="rId74"/>
    <p:sldId id="519" r:id="rId75"/>
    <p:sldId id="571" r:id="rId76"/>
    <p:sldId id="569" r:id="rId77"/>
    <p:sldId id="572" r:id="rId78"/>
    <p:sldId id="520" r:id="rId79"/>
    <p:sldId id="522" r:id="rId80"/>
    <p:sldId id="523" r:id="rId81"/>
    <p:sldId id="273" r:id="rId82"/>
    <p:sldId id="278" r:id="rId83"/>
    <p:sldId id="573" r:id="rId84"/>
    <p:sldId id="574" r:id="rId85"/>
    <p:sldId id="407" r:id="rId86"/>
    <p:sldId id="408" r:id="rId87"/>
    <p:sldId id="279" r:id="rId88"/>
    <p:sldId id="411" r:id="rId89"/>
    <p:sldId id="412" r:id="rId90"/>
    <p:sldId id="413" r:id="rId91"/>
    <p:sldId id="414" r:id="rId92"/>
    <p:sldId id="415" r:id="rId93"/>
    <p:sldId id="416" r:id="rId94"/>
    <p:sldId id="557" r:id="rId95"/>
    <p:sldId id="558" r:id="rId96"/>
    <p:sldId id="559" r:id="rId97"/>
    <p:sldId id="560" r:id="rId98"/>
    <p:sldId id="426" r:id="rId99"/>
    <p:sldId id="435" r:id="rId100"/>
    <p:sldId id="436" r:id="rId101"/>
    <p:sldId id="437" r:id="rId102"/>
    <p:sldId id="440" r:id="rId103"/>
    <p:sldId id="441" r:id="rId104"/>
    <p:sldId id="442" r:id="rId105"/>
    <p:sldId id="561" r:id="rId106"/>
    <p:sldId id="564" r:id="rId107"/>
  </p:sldIdLst>
  <p:sldSz cx="9144000" cy="6858000" type="screen4x3"/>
  <p:notesSz cx="6858000" cy="9144000"/>
  <p:embeddedFontLst>
    <p:embeddedFont>
      <p:font typeface="Calibri" pitchFamily="34" charset="0"/>
      <p:regular r:id="rId109"/>
      <p:bold r:id="rId110"/>
      <p:italic r:id="rId111"/>
      <p:boldItalic r:id="rId112"/>
    </p:embeddedFont>
    <p:embeddedFont>
      <p:font typeface="Georgia" pitchFamily="18" charset="0"/>
      <p:regular r:id="rId113"/>
      <p:bold r:id="rId114"/>
      <p:italic r:id="rId115"/>
      <p:boldItalic r:id="rId116"/>
    </p:embeddedFont>
    <p:embeddedFont>
      <p:font typeface="Gulim" pitchFamily="34" charset="-127"/>
      <p:regular r:id="rId117"/>
    </p:embeddedFont>
    <p:embeddedFont>
      <p:font typeface="华文彩云" pitchFamily="2" charset="-122"/>
      <p:regular r:id="rId118"/>
    </p:embeddedFont>
    <p:embeddedFont>
      <p:font typeface="楷体_GB2312" pitchFamily="49" charset="-122"/>
      <p:regular r:id="rId119"/>
    </p:embeddedFont>
    <p:embeddedFont>
      <p:font typeface="Arial Unicode MS" pitchFamily="34" charset="-122"/>
      <p:regular r:id="rId120"/>
    </p:embeddedFont>
    <p:embeddedFont>
      <p:font typeface="Comic Sans MS" pitchFamily="66" charset="0"/>
      <p:regular r:id="rId121"/>
      <p:bold r:id="rId122"/>
    </p:embeddedFont>
    <p:embeddedFont>
      <p:font typeface="Cooper Black" pitchFamily="18" charset="0"/>
      <p:regular r:id="rId123"/>
    </p:embeddedFont>
    <p:embeddedFont>
      <p:font typeface="Tempus Sans ITC" pitchFamily="82" charset="0"/>
      <p:regular r:id="rId124"/>
    </p:embeddedFont>
    <p:embeddedFont>
      <p:font typeface="方正舒体" pitchFamily="2" charset="-122"/>
      <p:regular r:id="rId125"/>
    </p:embeddedFont>
    <p:embeddedFont>
      <p:font typeface="Wingdings 2" pitchFamily="18" charset="2"/>
      <p:regular r:id="rId126"/>
    </p:embeddedFont>
    <p:embeddedFont>
      <p:font typeface="华文楷体" pitchFamily="2" charset="-122"/>
      <p:regular r:id="rId127"/>
    </p:embeddedFont>
    <p:embeddedFont>
      <p:font typeface="华文行楷" pitchFamily="2" charset="-122"/>
      <p:regular r:id="rId128"/>
    </p:embeddedFont>
    <p:embeddedFont>
      <p:font typeface="PMingLiU" pitchFamily="18" charset="-120"/>
      <p:regular r:id="rId129"/>
    </p:embeddedFont>
    <p:embeddedFont>
      <p:font typeface="华文新魏" pitchFamily="2" charset="-122"/>
      <p:regular r:id="rId1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2DC8FF"/>
    <a:srgbClr val="5BD4FF"/>
    <a:srgbClr val="B40000"/>
    <a:srgbClr val="FF9900"/>
    <a:srgbClr val="336600"/>
    <a:srgbClr val="8E0000"/>
    <a:srgbClr val="71AE0E"/>
    <a:srgbClr val="FF9999"/>
    <a:srgbClr val="99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158" autoAdjust="0"/>
    <p:restoredTop sz="94660"/>
  </p:normalViewPr>
  <p:slideViewPr>
    <p:cSldViewPr snapToObjects="1">
      <p:cViewPr varScale="1">
        <p:scale>
          <a:sx n="90" d="100"/>
          <a:sy n="90" d="100"/>
        </p:scale>
        <p:origin x="-11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78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4.fntdata"/><Relationship Id="rId133"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font" Target="fonts/font18.fntdata"/><Relationship Id="rId13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3.fntdata"/><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4.fntdata"/><Relationship Id="rId130"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xmlns=""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20</a:t>
            </a:fld>
            <a:endParaRPr lang="en-US" altLang="zh-CN" sz="1200">
              <a:latin typeface="+mn-lt"/>
              <a:ea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22</a:t>
            </a:fld>
            <a:endParaRPr lang="en-US" altLang="zh-CN" sz="1200">
              <a:latin typeface="+mn-lt"/>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26</a:t>
            </a:fld>
            <a:endParaRPr lang="en-US" altLang="zh-CN" sz="120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28</a:t>
            </a:fld>
            <a:endParaRPr lang="en-US" altLang="zh-CN" sz="1200">
              <a:latin typeface="+mn-lt"/>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31</a:t>
            </a:fld>
            <a:endParaRPr lang="en-US" altLang="zh-CN" sz="1200">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41</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42</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50</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51</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54</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57</a:t>
            </a:fld>
            <a:endParaRPr lang="en-US" altLang="zh-CN"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58</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TextEdit="1"/>
          </p:cNvSpPr>
          <p:nvPr>
            <p:ph type="sldImg"/>
          </p:nvPr>
        </p:nvSpPr>
        <p:spPr bwMode="auto">
          <a:noFill/>
          <a:ln>
            <a:solidFill>
              <a:srgbClr val="000000"/>
            </a:solidFill>
            <a:miter lim="800000"/>
            <a:headEnd/>
            <a:tailEnd/>
          </a:ln>
        </p:spPr>
      </p:sp>
      <p:sp>
        <p:nvSpPr>
          <p:cNvPr id="2498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5D46C057-FD0B-4F29-A736-F00D6373C31C}" type="slidenum">
              <a:rPr lang="zh-CN" altLang="en-US" sz="1200">
                <a:latin typeface="+mn-lt"/>
                <a:ea typeface="+mn-ea"/>
              </a:rPr>
              <a:pPr algn="r">
                <a:defRPr/>
              </a:pPr>
              <a:t>60</a:t>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幻灯片图像占位符 1"/>
          <p:cNvSpPr>
            <a:spLocks noGrp="1" noRot="1" noChangeAspect="1" noTextEdit="1"/>
          </p:cNvSpPr>
          <p:nvPr>
            <p:ph type="sldImg"/>
          </p:nvPr>
        </p:nvSpPr>
        <p:spPr bwMode="auto">
          <a:noFill/>
          <a:ln>
            <a:solidFill>
              <a:srgbClr val="000000"/>
            </a:solidFill>
            <a:miter lim="800000"/>
            <a:headEnd/>
            <a:tailEnd/>
          </a:ln>
        </p:spPr>
      </p:sp>
      <p:sp>
        <p:nvSpPr>
          <p:cNvPr id="2519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D17745B2-6590-480E-B52C-DEB7F34DF908}" type="slidenum">
              <a:rPr lang="zh-CN" altLang="en-US" sz="1200">
                <a:latin typeface="+mn-lt"/>
                <a:ea typeface="+mn-ea"/>
              </a:rPr>
              <a:pPr algn="r">
                <a:defRPr/>
              </a:pPr>
              <a:t>61</a:t>
            </a:fld>
            <a:endParaRPr lang="en-US" altLang="zh-CN" sz="1200">
              <a:latin typeface="+mn-lt"/>
              <a:ea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72</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82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8.png"/><Relationship Id="rId4" Type="http://schemas.openxmlformats.org/officeDocument/2006/relationships/slide" Target="slide6.xml"/></Relationships>
</file>

<file path=ppt/slides/_rels/slide100.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52.png"/><Relationship Id="rId7" Type="http://schemas.openxmlformats.org/officeDocument/2006/relationships/image" Target="../media/image14.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01.xml"/><Relationship Id="rId4" Type="http://schemas.openxmlformats.org/officeDocument/2006/relationships/image" Target="../media/image53.png"/><Relationship Id="rId9" Type="http://schemas.openxmlformats.org/officeDocument/2006/relationships/image" Target="../media/image54.jpeg"/></Relationships>
</file>

<file path=ppt/slides/_rels/slide101.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02.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00.xml"/></Relationships>
</file>

<file path=ppt/slides/_rels/slide10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1.png"/><Relationship Id="rId7"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Compound%201.mp3" TargetMode="External"/><Relationship Id="rId4" Type="http://schemas.openxmlformats.org/officeDocument/2006/relationships/image" Target="../media/image18.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1.png"/><Relationship Id="rId7"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Compound%202.mp3" TargetMode="External"/><Relationship Id="rId4" Type="http://schemas.openxmlformats.org/officeDocument/2006/relationships/image" Target="../media/image18.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1.png"/><Relationship Id="rId7"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Compound%203.mp3" TargetMode="External"/><Relationship Id="rId4" Type="http://schemas.openxmlformats.org/officeDocument/2006/relationships/image" Target="../media/image18.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hyperlink" Target="Compound%204.mp3" TargetMode="External"/><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image" Target="../media/image23.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 Target="slide6.xml"/><Relationship Id="rId7"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8.png"/><Relationship Id="rId7"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68.xml"/><Relationship Id="rId11" Type="http://schemas.openxmlformats.org/officeDocument/2006/relationships/image" Target="../media/image29.jpeg"/><Relationship Id="rId5" Type="http://schemas.openxmlformats.org/officeDocument/2006/relationships/slide" Target="slide41.xml"/><Relationship Id="rId10" Type="http://schemas.openxmlformats.org/officeDocument/2006/relationships/image" Target="../media/image10.png"/><Relationship Id="rId4" Type="http://schemas.openxmlformats.org/officeDocument/2006/relationships/slide" Target="slide19.xml"/><Relationship Id="rId9" Type="http://schemas.openxmlformats.org/officeDocument/2006/relationships/slide" Target="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2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2.png"/><Relationship Id="rId7" Type="http://schemas.openxmlformats.org/officeDocument/2006/relationships/slide" Target="slide18.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slide" Target="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slide" Target="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notesSlide" Target="../notesSlides/notesSlide29.xml"/><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audio" Target="file:///F:\&#35838;&#20214;\&#26032;&#35270;&#37326;&#19977;&#29256;&#36890;&#29992;&#29256;%20201506\&#35835;&#20889;&#25945;&#31243;1\&#24050;&#19978;&#20256;\Unit%204\Unit%204%20Section%20A\Para.%2013.mp3" TargetMode="External"/><Relationship Id="rId6" Type="http://schemas.openxmlformats.org/officeDocument/2006/relationships/image" Target="../media/image34.png"/><Relationship Id="rId5" Type="http://schemas.openxmlformats.org/officeDocument/2006/relationships/slide" Target="slide6.xml"/><Relationship Id="rId4" Type="http://schemas.openxmlformats.org/officeDocument/2006/relationships/image" Target="../media/image33.png"/><Relationship Id="rId9"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slide" Target="slide10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8.xml"/><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slide" Target="slide79.xml"/><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jpeg"/><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6.xml"/><Relationship Id="rId7"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5.xml"/><Relationship Id="rId4" Type="http://schemas.openxmlformats.org/officeDocument/2006/relationships/slide" Target="slide8.xml"/><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8.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4.jpe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slide" Target="slide18.xml"/><Relationship Id="rId5" Type="http://schemas.openxmlformats.org/officeDocument/2006/relationships/image" Target="../media/image39.png"/><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4.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39.png"/><Relationship Id="rId4" Type="http://schemas.openxmlformats.org/officeDocument/2006/relationships/image" Target="../media/image38.jpeg"/></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4.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39.png"/><Relationship Id="rId4" Type="http://schemas.openxmlformats.org/officeDocument/2006/relationships/image" Target="../media/image38.jpeg"/></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slide" Target="slide18.xml"/><Relationship Id="rId5" Type="http://schemas.openxmlformats.org/officeDocument/2006/relationships/image" Target="../media/image39.png"/><Relationship Id="rId4" Type="http://schemas.openxmlformats.org/officeDocument/2006/relationships/image" Target="../media/image38.jpeg"/></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14.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38.jpeg"/><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slide" Target="slide6.xml"/></Relationships>
</file>

<file path=ppt/slides/_rels/slide70.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72.xml.rels><?xml version="1.0" encoding="UTF-8" standalone="yes"?>
<Relationships xmlns="http://schemas.openxmlformats.org/package/2006/relationships"><Relationship Id="rId3" Type="http://schemas.openxmlformats.org/officeDocument/2006/relationships/hyperlink" Target="&#12304;AnimeTaste&#12305;What%20makes%20a%20hero_%20-%20Matthew%20Winkler_&#39640;&#28165;.wmv" TargetMode="External"/><Relationship Id="rId7"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28.png"/><Relationship Id="rId4" Type="http://schemas.openxmlformats.org/officeDocument/2006/relationships/image" Target="../media/image41.gif"/></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18.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Mariah%20Carey%20-%20Hero(&#33521;&#38596;)_&#39640;&#28165;.wmv" TargetMode="External"/><Relationship Id="rId7" Type="http://schemas.openxmlformats.org/officeDocument/2006/relationships/slide" Target="slide18.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png"/><Relationship Id="rId4" Type="http://schemas.openxmlformats.org/officeDocument/2006/relationships/image" Target="../media/image41.gif"/></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8.xml"/><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notesSlide" Target="../notesSlides/notesSlide59.xml"/><Relationship Id="rId7" Type="http://schemas.openxmlformats.org/officeDocument/2006/relationships/slide" Target="slide92.xml"/><Relationship Id="rId12"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80.xml"/><Relationship Id="rId11" Type="http://schemas.openxmlformats.org/officeDocument/2006/relationships/image" Target="../media/image43.jpe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39.png"/><Relationship Id="rId9"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9.png"/><Relationship Id="rId4" Type="http://schemas.openxmlformats.org/officeDocument/2006/relationships/hyperlink" Target="Unit%204%20Pre-reading%20Activities.mp3"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hyperlink" Target="bodylanguage.3gp" TargetMode="External"/><Relationship Id="rId7"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Obama%20at%20MLK%20Memorial%20Dedication.wmv" TargetMode="External"/><Relationship Id="rId4" Type="http://schemas.openxmlformats.org/officeDocument/2006/relationships/image" Target="../media/image45.png"/><Relationship Id="rId9" Type="http://schemas.openxmlformats.org/officeDocument/2006/relationships/image" Target="../media/image14.jpeg"/></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6.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4.jpe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14.jpeg"/><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14.jpeg"/><Relationship Id="rId4" Type="http://schemas.openxmlformats.org/officeDocument/2006/relationships/slide" Target="slide79.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79.xml"/><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4.jpeg"/><Relationship Id="rId4" Type="http://schemas.openxmlformats.org/officeDocument/2006/relationships/slide" Target="slide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20" name="组合 14"/>
          <p:cNvGrpSpPr>
            <a:grpSpLocks/>
          </p:cNvGrpSpPr>
          <p:nvPr/>
        </p:nvGrpSpPr>
        <p:grpSpPr bwMode="auto">
          <a:xfrm>
            <a:off x="1943014" y="1412776"/>
            <a:ext cx="4516812" cy="2659165"/>
            <a:chOff x="3836591" y="195098"/>
            <a:chExt cx="4807418" cy="3863849"/>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199905"/>
              <a:ext cx="1572069" cy="1859042"/>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678656" y="4917486"/>
            <a:ext cx="7572375" cy="584200"/>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Heroes among us</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4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smtClean="0">
                <a:solidFill>
                  <a:schemeClr val="bg1"/>
                </a:solidFill>
                <a:latin typeface="Bodoni MT Condensed" pitchFamily="18" charset="0"/>
                <a:ea typeface="HY견명조"/>
                <a:cs typeface="Times New Roman" pitchFamily="18" charset="0"/>
              </a:rPr>
              <a:t>FOREIGN </a:t>
            </a:r>
            <a:r>
              <a:rPr lang="en-US" altLang="zh-CN" sz="1400" b="1" dirty="0">
                <a:solidFill>
                  <a:schemeClr val="bg1"/>
                </a:solidFill>
                <a:latin typeface="Bodoni MT Condensed" pitchFamily="18" charset="0"/>
                <a:ea typeface="HY견명조"/>
                <a:cs typeface="Times New Roman" pitchFamily="18" charset="0"/>
              </a:rPr>
              <a:t>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a:t>
            </a:r>
            <a:r>
              <a:rPr lang="en-US" altLang="zh-CN" sz="1400" b="1" dirty="0" smtClean="0">
                <a:solidFill>
                  <a:schemeClr val="bg1"/>
                </a:solidFill>
                <a:latin typeface="Bodoni MT Condensed" pitchFamily="18" charset="0"/>
                <a:ea typeface="HY견명조"/>
                <a:cs typeface="Times New Roman" pitchFamily="18" charset="0"/>
              </a:rPr>
              <a:t>UNIVERSITY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1026" name="Picture 2" descr="D:\找图\新视野读写1\U4\94474473.jpg"/>
          <p:cNvPicPr>
            <a:picLocks noChangeAspect="1" noChangeArrowheads="1"/>
          </p:cNvPicPr>
          <p:nvPr/>
        </p:nvPicPr>
        <p:blipFill>
          <a:blip r:embed="rId4" cstate="print"/>
          <a:srcRect l="14216" r="14669"/>
          <a:stretch>
            <a:fillRect/>
          </a:stretch>
        </p:blipFill>
        <p:spPr bwMode="auto">
          <a:xfrm>
            <a:off x="1926948" y="1412776"/>
            <a:ext cx="1434809" cy="1344449"/>
          </a:xfrm>
          <a:prstGeom prst="rect">
            <a:avLst/>
          </a:prstGeom>
          <a:noFill/>
        </p:spPr>
      </p:pic>
      <p:pic>
        <p:nvPicPr>
          <p:cNvPr id="1027" name="Picture 3" descr="D:\找图\新视野读写1\U4\Section B\92532285.jpg"/>
          <p:cNvPicPr>
            <a:picLocks noChangeAspect="1" noChangeArrowheads="1"/>
          </p:cNvPicPr>
          <p:nvPr/>
        </p:nvPicPr>
        <p:blipFill>
          <a:blip r:embed="rId5" cstate="print"/>
          <a:srcRect r="16044"/>
          <a:stretch>
            <a:fillRect/>
          </a:stretch>
        </p:blipFill>
        <p:spPr bwMode="auto">
          <a:xfrm>
            <a:off x="3438536" y="2783588"/>
            <a:ext cx="1477037" cy="1312669"/>
          </a:xfrm>
          <a:prstGeom prst="rect">
            <a:avLst/>
          </a:prstGeom>
          <a:noFill/>
        </p:spPr>
      </p:pic>
    </p:spTree>
    <p:extLst>
      <p:ext uri="{BB962C8B-B14F-4D97-AF65-F5344CB8AC3E}">
        <p14:creationId xmlns:p14="http://schemas.microsoft.com/office/powerpoint/2010/main" xmlns=""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8"/>
          <p:cNvSpPr txBox="1">
            <a:spLocks noChangeArrowheads="1"/>
          </p:cNvSpPr>
          <p:nvPr/>
        </p:nvSpPr>
        <p:spPr bwMode="auto">
          <a:xfrm>
            <a:off x="857224" y="1480394"/>
            <a:ext cx="7780201" cy="461665"/>
          </a:xfrm>
          <a:prstGeom prst="rect">
            <a:avLst/>
          </a:prstGeom>
          <a:noFill/>
          <a:ln w="9525">
            <a:noFill/>
            <a:miter lim="800000"/>
            <a:headEnd/>
            <a:tailEnd/>
          </a:ln>
        </p:spPr>
        <p:txBody>
          <a:bodyPr wrap="square">
            <a:spAutoFit/>
          </a:bodyPr>
          <a:lstStyle/>
          <a:p>
            <a:pPr eaLnBrk="0" hangingPunct="0"/>
            <a:r>
              <a:rPr lang="en-US" altLang="zh-CN" sz="2400" dirty="0" smtClean="0">
                <a:latin typeface="Helvetica"/>
                <a:ea typeface="楷体_GB2312" pitchFamily="49" charset="-122"/>
                <a:cs typeface="Arial" charset="0"/>
              </a:rPr>
              <a:t>2. What would you do if you were at the scene?</a:t>
            </a:r>
            <a:endParaRPr lang="en-US" altLang="zh-CN" sz="2400" dirty="0">
              <a:latin typeface="Helvetica"/>
              <a:ea typeface="楷体_GB2312" pitchFamily="49" charset="-122"/>
              <a:cs typeface="Arial" charset="0"/>
            </a:endParaRPr>
          </a:p>
        </p:txBody>
      </p:sp>
      <p:sp>
        <p:nvSpPr>
          <p:cNvPr id="10" name="TextBox 12"/>
          <p:cNvSpPr txBox="1">
            <a:spLocks noChangeArrowheads="1"/>
          </p:cNvSpPr>
          <p:nvPr/>
        </p:nvSpPr>
        <p:spPr bwMode="auto">
          <a:xfrm>
            <a:off x="1643042" y="3256531"/>
            <a:ext cx="6699474" cy="2529923"/>
          </a:xfrm>
          <a:prstGeom prst="rect">
            <a:avLst/>
          </a:prstGeom>
          <a:noFill/>
          <a:ln w="9525">
            <a:noFill/>
            <a:miter lim="800000"/>
            <a:headEnd/>
            <a:tailEnd/>
          </a:ln>
        </p:spPr>
        <p:txBody>
          <a:bodyPr wrap="square">
            <a:spAutoFit/>
          </a:bodyPr>
          <a:lstStyle/>
          <a:p>
            <a:pPr marL="342900" indent="-342900">
              <a:lnSpc>
                <a:spcPct val="110000"/>
              </a:lnSpc>
              <a:buFont typeface="Arial" pitchFamily="34" charset="0"/>
              <a:buChar char="•"/>
            </a:pPr>
            <a:r>
              <a:rPr lang="en-US" altLang="zh-CN" sz="2400" dirty="0" smtClean="0">
                <a:latin typeface="Helvetica"/>
                <a:ea typeface="楷体_GB2312" pitchFamily="49" charset="-122"/>
              </a:rPr>
              <a:t>doubt if I would be courageous enough</a:t>
            </a:r>
          </a:p>
          <a:p>
            <a:pPr marL="342900" indent="-342900">
              <a:lnSpc>
                <a:spcPct val="110000"/>
              </a:lnSpc>
              <a:buFont typeface="Arial" pitchFamily="34" charset="0"/>
              <a:buChar char="•"/>
            </a:pPr>
            <a:r>
              <a:rPr lang="en-US" altLang="zh-CN" sz="2400" dirty="0" smtClean="0">
                <a:latin typeface="Helvetica"/>
                <a:ea typeface="楷体_GB2312" pitchFamily="49" charset="-122"/>
              </a:rPr>
              <a:t>shout at the man </a:t>
            </a:r>
          </a:p>
          <a:p>
            <a:pPr marL="342900" indent="-342900">
              <a:lnSpc>
                <a:spcPct val="110000"/>
              </a:lnSpc>
              <a:buFont typeface="Arial" pitchFamily="34" charset="0"/>
              <a:buChar char="•"/>
            </a:pPr>
            <a:r>
              <a:rPr lang="en-US" altLang="zh-CN" sz="2400" dirty="0" smtClean="0">
                <a:latin typeface="Helvetica"/>
                <a:ea typeface="楷体_GB2312" pitchFamily="49" charset="-122"/>
              </a:rPr>
              <a:t>tell him to stay between the tracks</a:t>
            </a:r>
          </a:p>
          <a:p>
            <a:pPr marL="342900" indent="-342900">
              <a:lnSpc>
                <a:spcPct val="110000"/>
              </a:lnSpc>
              <a:buFont typeface="Arial" pitchFamily="34" charset="0"/>
              <a:buChar char="•"/>
            </a:pPr>
            <a:r>
              <a:rPr lang="en-US" altLang="zh-CN" sz="2400" dirty="0" smtClean="0">
                <a:latin typeface="Helvetica"/>
                <a:ea typeface="楷体_GB2312" pitchFamily="49" charset="-122"/>
              </a:rPr>
              <a:t>lower his body and keep his head down</a:t>
            </a:r>
          </a:p>
          <a:p>
            <a:pPr marL="342900" indent="-342900">
              <a:lnSpc>
                <a:spcPct val="110000"/>
              </a:lnSpc>
              <a:buFont typeface="Arial" pitchFamily="34" charset="0"/>
              <a:buChar char="•"/>
            </a:pPr>
            <a:endParaRPr lang="zh-CN" altLang="en-US" sz="2400" dirty="0">
              <a:latin typeface="Helvetica"/>
              <a:ea typeface="楷体_GB2312" pitchFamily="49" charset="-122"/>
            </a:endParaRPr>
          </a:p>
          <a:p>
            <a:pPr>
              <a:lnSpc>
                <a:spcPct val="110000"/>
              </a:lnSpc>
            </a:pPr>
            <a:endParaRPr lang="en-US" altLang="zh-CN" sz="2400" dirty="0">
              <a:latin typeface="Helvetica"/>
              <a:ea typeface="楷体_GB2312" pitchFamily="49" charset="-122"/>
            </a:endParaRPr>
          </a:p>
        </p:txBody>
      </p:sp>
      <p:grpSp>
        <p:nvGrpSpPr>
          <p:cNvPr id="11" name="组合 10"/>
          <p:cNvGrpSpPr/>
          <p:nvPr/>
        </p:nvGrpSpPr>
        <p:grpSpPr>
          <a:xfrm>
            <a:off x="634491" y="2311391"/>
            <a:ext cx="7708025" cy="3398727"/>
            <a:chOff x="495060" y="2387727"/>
            <a:chExt cx="7708025" cy="3398727"/>
          </a:xfrm>
        </p:grpSpPr>
        <p:sp>
          <p:nvSpPr>
            <p:cNvPr id="12" name="圆角矩形 11"/>
            <p:cNvSpPr/>
            <p:nvPr/>
          </p:nvSpPr>
          <p:spPr>
            <a:xfrm>
              <a:off x="1071091" y="2877702"/>
              <a:ext cx="7131994" cy="2908752"/>
            </a:xfrm>
            <a:prstGeom prst="roundRect">
              <a:avLst/>
            </a:prstGeom>
            <a:no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4633"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5060" y="2387727"/>
              <a:ext cx="1431925" cy="1143000"/>
            </a:xfrm>
            <a:prstGeom prst="rect">
              <a:avLst/>
            </a:prstGeom>
            <a:noFill/>
            <a:ln w="9525">
              <a:noFill/>
              <a:miter lim="800000"/>
              <a:headEnd/>
              <a:tailEnd/>
            </a:ln>
          </p:spPr>
        </p:pic>
        <p:sp>
          <p:nvSpPr>
            <p:cNvPr id="15" name="TextBox 14">
              <a:hlinkClick r:id="rId4" action="ppaction://hlinksldjump"/>
            </p:cNvPr>
            <p:cNvSpPr txBox="1"/>
            <p:nvPr/>
          </p:nvSpPr>
          <p:spPr>
            <a:xfrm>
              <a:off x="666750" y="2785044"/>
              <a:ext cx="976292" cy="471487"/>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sp>
        <p:nvSpPr>
          <p:cNvPr id="16" name="矩形 15"/>
          <p:cNvSpPr/>
          <p:nvPr/>
        </p:nvSpPr>
        <p:spPr>
          <a:xfrm>
            <a:off x="4639547" y="427644"/>
            <a:ext cx="4075857"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Listening and talking</a:t>
            </a:r>
            <a:endParaRPr lang="zh-CN" altLang="en-US" sz="2400" b="1" dirty="0" smtClean="0">
              <a:solidFill>
                <a:srgbClr val="0070C0"/>
              </a:solidFill>
              <a:latin typeface="Helvetica"/>
              <a:ea typeface="Helvetica Neue"/>
              <a:cs typeface="Helvetica Neue"/>
            </a:endParaRPr>
          </a:p>
        </p:txBody>
      </p:sp>
      <p:pic>
        <p:nvPicPr>
          <p:cNvPr id="17" name="图片 16" descr="图片16.png"/>
          <p:cNvPicPr>
            <a:picLocks noChangeAspect="1"/>
          </p:cNvPicPr>
          <p:nvPr/>
        </p:nvPicPr>
        <p:blipFill>
          <a:blip r:embed="rId5"/>
          <a:stretch>
            <a:fillRect/>
          </a:stretch>
        </p:blipFill>
        <p:spPr>
          <a:xfrm>
            <a:off x="0" y="40494"/>
            <a:ext cx="4656959" cy="1194717"/>
          </a:xfrm>
          <a:prstGeom prst="rect">
            <a:avLst/>
          </a:prstGeom>
        </p:spPr>
      </p:pic>
      <p:pic>
        <p:nvPicPr>
          <p:cNvPr id="13"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610218" y="1969418"/>
            <a:ext cx="5533809" cy="20849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643438" y="2516683"/>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5" name="组合 24"/>
          <p:cNvGrpSpPr/>
          <p:nvPr/>
        </p:nvGrpSpPr>
        <p:grpSpPr>
          <a:xfrm>
            <a:off x="0" y="0"/>
            <a:ext cx="9144000" cy="768827"/>
            <a:chOff x="0" y="0"/>
            <a:chExt cx="9144000" cy="768827"/>
          </a:xfrm>
        </p:grpSpPr>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grpSp>
        <p:nvGrpSpPr>
          <p:cNvPr id="19" name="组合 18"/>
          <p:cNvGrpSpPr/>
          <p:nvPr/>
        </p:nvGrpSpPr>
        <p:grpSpPr>
          <a:xfrm>
            <a:off x="3571868" y="3915850"/>
            <a:ext cx="5533809" cy="2084918"/>
            <a:chOff x="3762618" y="3772973"/>
            <a:chExt cx="5533809" cy="2084918"/>
          </a:xfrm>
        </p:grpSpPr>
        <p:pic>
          <p:nvPicPr>
            <p:cNvPr id="1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762618" y="3772973"/>
              <a:ext cx="5533809" cy="20849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620639" y="4286256"/>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10242" name="Picture 2" descr="D:\已买图\物品\TWM1091882449_575X835.jpg"/>
          <p:cNvPicPr>
            <a:picLocks noChangeAspect="1" noChangeArrowheads="1"/>
          </p:cNvPicPr>
          <p:nvPr/>
        </p:nvPicPr>
        <p:blipFill>
          <a:blip r:embed="rId9"/>
          <a:srcRect/>
          <a:stretch>
            <a:fillRect/>
          </a:stretch>
        </p:blipFill>
        <p:spPr bwMode="auto">
          <a:xfrm>
            <a:off x="15614" y="1969417"/>
            <a:ext cx="3068792" cy="4456419"/>
          </a:xfrm>
          <a:prstGeom prst="rect">
            <a:avLst/>
          </a:prstGeom>
          <a:noFill/>
        </p:spPr>
      </p:pic>
    </p:spTree>
    <p:extLst>
      <p:ext uri="{BB962C8B-B14F-4D97-AF65-F5344CB8AC3E}">
        <p14:creationId xmlns:p14="http://schemas.microsoft.com/office/powerpoint/2010/main" xmlns="" val="9087319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455440494"/>
              </p:ext>
            </p:extLst>
          </p:nvPr>
        </p:nvGraphicFramePr>
        <p:xfrm>
          <a:off x="612700" y="1285860"/>
          <a:ext cx="7959828" cy="4783080"/>
        </p:xfrm>
        <a:graphic>
          <a:graphicData uri="http://schemas.openxmlformats.org/drawingml/2006/table">
            <a:tbl>
              <a:tblPr firstRow="1" bandRow="1">
                <a:tableStyleId>{22838BEF-8BB2-4498-84A7-C5851F593DF1}</a:tableStyleId>
              </a:tblPr>
              <a:tblGrid>
                <a:gridCol w="3130896"/>
                <a:gridCol w="4828932"/>
              </a:tblGrid>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1 </a:t>
                      </a:r>
                      <a:r>
                        <a:rPr lang="zh-CN" altLang="en-US" sz="2200" b="1" dirty="0" smtClean="0">
                          <a:latin typeface="华文楷体" pitchFamily="2" charset="-122"/>
                          <a:ea typeface="华文楷体" pitchFamily="2" charset="-122"/>
                        </a:rPr>
                        <a:t>用温柔体贴的话语安慰某人</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5238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2 </a:t>
                      </a:r>
                      <a:r>
                        <a:rPr lang="zh-CN" altLang="en-US" sz="2200" b="1" dirty="0" smtClean="0">
                          <a:latin typeface="华文楷体" pitchFamily="2" charset="-122"/>
                          <a:ea typeface="华文楷体" pitchFamily="2" charset="-122"/>
                        </a:rPr>
                        <a:t>按压，给</a:t>
                      </a:r>
                      <a:r>
                        <a:rPr lang="en-US" altLang="zh-CN" sz="2200" b="1" dirty="0" smtClean="0">
                          <a:latin typeface="华文楷体" pitchFamily="2" charset="-122"/>
                          <a:ea typeface="华文楷体" pitchFamily="2" charset="-122"/>
                        </a:rPr>
                        <a:t>…</a:t>
                      </a:r>
                      <a:r>
                        <a:rPr lang="zh-CN" altLang="en-US" sz="2200" b="1" dirty="0" smtClean="0">
                          <a:latin typeface="华文楷体" pitchFamily="2" charset="-122"/>
                          <a:ea typeface="华文楷体" pitchFamily="2" charset="-122"/>
                        </a:rPr>
                        <a:t>施加压力</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3 </a:t>
                      </a:r>
                      <a:r>
                        <a:rPr lang="zh-CN" altLang="en-US" sz="2200" b="1" dirty="0" smtClean="0">
                          <a:latin typeface="华文楷体" pitchFamily="2" charset="-122"/>
                          <a:ea typeface="华文楷体" pitchFamily="2" charset="-122"/>
                        </a:rPr>
                        <a:t>使</a:t>
                      </a:r>
                      <a:r>
                        <a:rPr lang="en-US" altLang="zh-CN" sz="2200" b="1" dirty="0" smtClean="0">
                          <a:latin typeface="华文楷体" pitchFamily="2" charset="-122"/>
                          <a:ea typeface="华文楷体" pitchFamily="2" charset="-122"/>
                        </a:rPr>
                        <a:t>…</a:t>
                      </a:r>
                      <a:r>
                        <a:rPr lang="zh-CN" altLang="en-US" sz="2200" b="1" dirty="0" smtClean="0">
                          <a:latin typeface="华文楷体" pitchFamily="2" charset="-122"/>
                          <a:ea typeface="华文楷体" pitchFamily="2" charset="-122"/>
                        </a:rPr>
                        <a:t>免受</a:t>
                      </a:r>
                      <a:r>
                        <a:rPr lang="en-US" altLang="zh-CN" sz="2200" b="1" dirty="0" smtClean="0">
                          <a:latin typeface="华文楷体" pitchFamily="2" charset="-122"/>
                          <a:ea typeface="华文楷体" pitchFamily="2" charset="-122"/>
                        </a:rPr>
                        <a:t>… </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4 </a:t>
                      </a:r>
                      <a:r>
                        <a:rPr lang="zh-CN" altLang="en-US" sz="2200" b="1" dirty="0" smtClean="0">
                          <a:latin typeface="华文楷体" pitchFamily="2" charset="-122"/>
                          <a:ea typeface="华文楷体" pitchFamily="2" charset="-122"/>
                        </a:rPr>
                        <a:t>被卷入；陷入</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5 </a:t>
                      </a:r>
                      <a:r>
                        <a:rPr lang="zh-CN" altLang="en-US" sz="2200" b="1" dirty="0" smtClean="0">
                          <a:latin typeface="华文楷体" pitchFamily="2" charset="-122"/>
                          <a:ea typeface="华文楷体" pitchFamily="2" charset="-122"/>
                        </a:rPr>
                        <a:t>用</a:t>
                      </a:r>
                      <a:r>
                        <a:rPr lang="en-US" altLang="zh-CN" sz="2200" b="1" dirty="0" smtClean="0">
                          <a:latin typeface="华文楷体" pitchFamily="2" charset="-122"/>
                          <a:ea typeface="华文楷体" pitchFamily="2" charset="-122"/>
                        </a:rPr>
                        <a:t>…</a:t>
                      </a:r>
                      <a:r>
                        <a:rPr lang="zh-CN" altLang="en-US" sz="2200" b="1" dirty="0" smtClean="0">
                          <a:latin typeface="华文楷体" pitchFamily="2" charset="-122"/>
                          <a:ea typeface="华文楷体" pitchFamily="2" charset="-122"/>
                        </a:rPr>
                        <a:t>的话来说</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6 </a:t>
                      </a:r>
                      <a:r>
                        <a:rPr lang="zh-CN" altLang="en-US" sz="2200" b="1" dirty="0" smtClean="0">
                          <a:latin typeface="华文楷体" pitchFamily="2" charset="-122"/>
                          <a:ea typeface="华文楷体" pitchFamily="2" charset="-122"/>
                        </a:rPr>
                        <a:t>保留；预留</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5065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7 </a:t>
                      </a:r>
                      <a:r>
                        <a:rPr lang="zh-CN" altLang="en-US" sz="2200" b="1" dirty="0" smtClean="0">
                          <a:latin typeface="华文楷体" pitchFamily="2" charset="-122"/>
                          <a:ea typeface="华文楷体" pitchFamily="2" charset="-122"/>
                        </a:rPr>
                        <a:t>超乎职责范围</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8 </a:t>
                      </a:r>
                      <a:r>
                        <a:rPr lang="zh-CN" altLang="en-US" sz="2200" b="1" dirty="0" smtClean="0">
                          <a:latin typeface="华文楷体" pitchFamily="2" charset="-122"/>
                          <a:ea typeface="华文楷体" pitchFamily="2" charset="-122"/>
                        </a:rPr>
                        <a:t>被囚禁于单人牢房中</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1" dirty="0" smtClean="0">
                          <a:latin typeface="华文楷体" pitchFamily="2" charset="-122"/>
                          <a:ea typeface="华文楷体" pitchFamily="2" charset="-122"/>
                        </a:rPr>
                        <a:t>9 </a:t>
                      </a:r>
                      <a:r>
                        <a:rPr lang="zh-CN" altLang="en-US" sz="2200" b="1" dirty="0" smtClean="0">
                          <a:latin typeface="华文楷体" pitchFamily="2" charset="-122"/>
                          <a:ea typeface="华文楷体" pitchFamily="2" charset="-122"/>
                        </a:rPr>
                        <a:t>创建和谐</a:t>
                      </a:r>
                      <a:endParaRPr lang="zh-CN" altLang="en-US" sz="2200" b="1" dirty="0">
                        <a:latin typeface="华文楷体" pitchFamily="2" charset="-122"/>
                        <a:ea typeface="华文楷体" pitchFamily="2" charset="-122"/>
                      </a:endParaRPr>
                    </a:p>
                  </a:txBody>
                  <a:tcPr anchor="ctr"/>
                </a:tc>
                <a:tc>
                  <a:txBody>
                    <a:bodyPr/>
                    <a:lstStyle/>
                    <a:p>
                      <a:endParaRPr lang="zh-CN" altLang="en-US" sz="2000" b="1"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747992" y="136435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speak tender words of sympathy</a:t>
            </a:r>
            <a:endParaRPr lang="zh-CN" altLang="en-US" sz="2200" dirty="0">
              <a:latin typeface="Helvetica" pitchFamily="34" charset="0"/>
              <a:ea typeface="Cambria Math" pitchFamily="18" charset="0"/>
              <a:cs typeface="Arial" pitchFamily="34" charset="0"/>
            </a:endParaRPr>
          </a:p>
        </p:txBody>
      </p:sp>
      <p:sp>
        <p:nvSpPr>
          <p:cNvPr id="7" name="TextBox 6"/>
          <p:cNvSpPr txBox="1"/>
          <p:nvPr/>
        </p:nvSpPr>
        <p:spPr>
          <a:xfrm>
            <a:off x="3747992" y="2071678"/>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apply pressure to / on </a:t>
            </a:r>
            <a:endParaRPr lang="zh-CN" altLang="en-US" sz="2200" dirty="0">
              <a:latin typeface="Helvetica" pitchFamily="34" charset="0"/>
              <a:ea typeface="Cambria Math" pitchFamily="18" charset="0"/>
              <a:cs typeface="Arial" pitchFamily="34" charset="0"/>
            </a:endParaRPr>
          </a:p>
        </p:txBody>
      </p:sp>
      <p:sp>
        <p:nvSpPr>
          <p:cNvPr id="8" name="TextBox 7"/>
          <p:cNvSpPr txBox="1"/>
          <p:nvPr/>
        </p:nvSpPr>
        <p:spPr>
          <a:xfrm>
            <a:off x="3747992" y="2571744"/>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shield sb. from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747992" y="3075800"/>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be/get caught up in</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747992" y="3547918"/>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in the words of sb.</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747992" y="407194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reserve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 for sb. /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747992" y="4598175"/>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beyond the call of duty</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747992" y="5184425"/>
            <a:ext cx="4824536" cy="295466"/>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be confined in a solitary chamber</a:t>
            </a:r>
            <a:endParaRPr lang="en-US" altLang="zh-CN" sz="2200" dirty="0">
              <a:latin typeface="Helvetica" pitchFamily="34" charset="0"/>
              <a:ea typeface="Cambria Math" pitchFamily="18" charset="0"/>
              <a:cs typeface="Arial" pitchFamily="34" charset="0"/>
            </a:endParaRPr>
          </a:p>
        </p:txBody>
      </p:sp>
      <p:sp>
        <p:nvSpPr>
          <p:cNvPr id="14" name="TextBox 13"/>
          <p:cNvSpPr txBox="1"/>
          <p:nvPr/>
        </p:nvSpPr>
        <p:spPr>
          <a:xfrm>
            <a:off x="3747992" y="5688481"/>
            <a:ext cx="4824536" cy="295466"/>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establish harmony</a:t>
            </a:r>
            <a:endParaRPr lang="en-US" altLang="zh-CN" sz="2200" dirty="0"/>
          </a:p>
        </p:txBody>
      </p:sp>
      <p:grpSp>
        <p:nvGrpSpPr>
          <p:cNvPr id="15" name="组合 14"/>
          <p:cNvGrpSpPr/>
          <p:nvPr/>
        </p:nvGrpSpPr>
        <p:grpSpPr>
          <a:xfrm>
            <a:off x="0" y="0"/>
            <a:ext cx="4355976" cy="1268760"/>
            <a:chOff x="0" y="0"/>
            <a:chExt cx="4355976" cy="1268760"/>
          </a:xfrm>
        </p:grpSpPr>
        <p:pic>
          <p:nvPicPr>
            <p:cNvPr id="16"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18" name="TextBox 17"/>
          <p:cNvSpPr txBox="1"/>
          <p:nvPr/>
        </p:nvSpPr>
        <p:spPr>
          <a:xfrm>
            <a:off x="4214810" y="616332"/>
            <a:ext cx="5000660" cy="400110"/>
          </a:xfrm>
          <a:prstGeom prst="rect">
            <a:avLst/>
          </a:prstGeom>
          <a:noFill/>
        </p:spPr>
        <p:txBody>
          <a:bodyPr wrap="square" rtlCol="0">
            <a:spAutoFit/>
          </a:bodyPr>
          <a:lstStyle/>
          <a:p>
            <a:r>
              <a:rPr lang="en-US" altLang="zh-CN" sz="2000" b="1" dirty="0" smtClean="0">
                <a:solidFill>
                  <a:srgbClr val="0070C0"/>
                </a:solidFill>
                <a:latin typeface="Helvetica"/>
              </a:rPr>
              <a:t>Language  points—useful expressions</a:t>
            </a:r>
            <a:endParaRPr lang="zh-CN" altLang="en-US" sz="2000" b="1" dirty="0">
              <a:solidFill>
                <a:srgbClr val="0070C0"/>
              </a:solidFill>
              <a:latin typeface="Helvetica"/>
            </a:endParaRPr>
          </a:p>
        </p:txBody>
      </p:sp>
      <p:pic>
        <p:nvPicPr>
          <p:cNvPr id="19"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183619086"/>
              </p:ext>
            </p:extLst>
          </p:nvPr>
        </p:nvGraphicFramePr>
        <p:xfrm>
          <a:off x="428596" y="1550512"/>
          <a:ext cx="8286808" cy="4307380"/>
        </p:xfrm>
        <a:graphic>
          <a:graphicData uri="http://schemas.openxmlformats.org/drawingml/2006/table">
            <a:tbl>
              <a:tblPr firstRow="1" bandRow="1">
                <a:tableStyleId>{22838BEF-8BB2-4498-84A7-C5851F593DF1}</a:tableStyleId>
              </a:tblPr>
              <a:tblGrid>
                <a:gridCol w="3020425"/>
                <a:gridCol w="5266383"/>
              </a:tblGrid>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1" kern="1200" dirty="0" smtClean="0">
                          <a:solidFill>
                            <a:schemeClr val="dk1"/>
                          </a:solidFill>
                          <a:latin typeface="华文楷体" pitchFamily="2" charset="-122"/>
                          <a:ea typeface="华文楷体" pitchFamily="2" charset="-122"/>
                          <a:cs typeface="+mn-cs"/>
                        </a:rPr>
                        <a:t> 11 </a:t>
                      </a:r>
                      <a:r>
                        <a:rPr lang="zh-CN" altLang="en-US" sz="2200" b="1" kern="1200" dirty="0" smtClean="0">
                          <a:solidFill>
                            <a:schemeClr val="dk1"/>
                          </a:solidFill>
                          <a:latin typeface="华文楷体" pitchFamily="2" charset="-122"/>
                          <a:ea typeface="华文楷体" pitchFamily="2" charset="-122"/>
                          <a:cs typeface="+mn-cs"/>
                        </a:rPr>
                        <a:t>促进社会化解以往的矛盾</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0394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12 </a:t>
                      </a:r>
                      <a:r>
                        <a:rPr lang="zh-CN" altLang="en-US" sz="2200" b="1" kern="1200" dirty="0" smtClean="0">
                          <a:solidFill>
                            <a:schemeClr val="dk1"/>
                          </a:solidFill>
                          <a:latin typeface="华文楷体" pitchFamily="2" charset="-122"/>
                          <a:ea typeface="华文楷体" pitchFamily="2" charset="-122"/>
                          <a:cs typeface="+mn-cs"/>
                        </a:rPr>
                        <a:t>理解；认同</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13 </a:t>
                      </a:r>
                      <a:r>
                        <a:rPr lang="zh-CN" altLang="en-US" sz="2200" b="1" kern="1200" dirty="0" smtClean="0">
                          <a:solidFill>
                            <a:schemeClr val="dk1"/>
                          </a:solidFill>
                          <a:latin typeface="华文楷体" pitchFamily="2" charset="-122"/>
                          <a:ea typeface="华文楷体" pitchFamily="2" charset="-122"/>
                          <a:cs typeface="+mn-cs"/>
                        </a:rPr>
                        <a:t>理解，弄懂某事</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14 </a:t>
                      </a:r>
                      <a:r>
                        <a:rPr lang="zh-CN" altLang="en-US" sz="2200" b="1" kern="1200" dirty="0" smtClean="0">
                          <a:solidFill>
                            <a:schemeClr val="dk1"/>
                          </a:solidFill>
                          <a:latin typeface="华文楷体" pitchFamily="2" charset="-122"/>
                          <a:ea typeface="华文楷体" pitchFamily="2" charset="-122"/>
                          <a:cs typeface="+mn-cs"/>
                        </a:rPr>
                        <a:t>授权</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15 </a:t>
                      </a:r>
                      <a:r>
                        <a:rPr lang="zh-CN" altLang="en-US" sz="2200" b="1" kern="1200" dirty="0" smtClean="0">
                          <a:solidFill>
                            <a:schemeClr val="dk1"/>
                          </a:solidFill>
                          <a:latin typeface="华文楷体" pitchFamily="2" charset="-122"/>
                          <a:ea typeface="华文楷体" pitchFamily="2" charset="-122"/>
                          <a:cs typeface="+mn-cs"/>
                        </a:rPr>
                        <a:t>总结</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16 </a:t>
                      </a:r>
                      <a:r>
                        <a:rPr lang="zh-CN" altLang="en-US" sz="2200" b="1" kern="1200" dirty="0" smtClean="0">
                          <a:solidFill>
                            <a:schemeClr val="dk1"/>
                          </a:solidFill>
                          <a:latin typeface="华文楷体" pitchFamily="2" charset="-122"/>
                          <a:ea typeface="华文楷体" pitchFamily="2" charset="-122"/>
                          <a:cs typeface="+mn-cs"/>
                        </a:rPr>
                        <a:t>帮助需要帮助的人</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06598">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17 </a:t>
                      </a:r>
                      <a:r>
                        <a:rPr lang="zh-CN" altLang="en-US" sz="2200" b="1" kern="1200" dirty="0" smtClean="0">
                          <a:solidFill>
                            <a:schemeClr val="dk1"/>
                          </a:solidFill>
                          <a:latin typeface="华文楷体" pitchFamily="2" charset="-122"/>
                          <a:ea typeface="华文楷体" pitchFamily="2" charset="-122"/>
                          <a:cs typeface="+mn-cs"/>
                        </a:rPr>
                        <a:t>依靠；指望</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1" kern="1200" dirty="0" smtClean="0">
                          <a:solidFill>
                            <a:schemeClr val="dk1"/>
                          </a:solidFill>
                          <a:latin typeface="华文楷体" pitchFamily="2" charset="-122"/>
                          <a:ea typeface="华文楷体" pitchFamily="2" charset="-122"/>
                          <a:cs typeface="+mn-cs"/>
                        </a:rPr>
                        <a:t> </a:t>
                      </a:r>
                      <a:r>
                        <a:rPr lang="en-US" altLang="zh-CN" sz="2200" b="1" kern="1200" dirty="0" smtClean="0">
                          <a:solidFill>
                            <a:schemeClr val="dk1"/>
                          </a:solidFill>
                          <a:latin typeface="华文楷体" pitchFamily="2" charset="-122"/>
                          <a:ea typeface="华文楷体" pitchFamily="2" charset="-122"/>
                          <a:cs typeface="+mn-cs"/>
                        </a:rPr>
                        <a:t>18 </a:t>
                      </a:r>
                      <a:r>
                        <a:rPr lang="zh-CN" altLang="en-US" sz="2200" b="1" kern="1200" dirty="0" smtClean="0">
                          <a:solidFill>
                            <a:schemeClr val="dk1"/>
                          </a:solidFill>
                          <a:latin typeface="华文楷体" pitchFamily="2" charset="-122"/>
                          <a:ea typeface="华文楷体" pitchFamily="2" charset="-122"/>
                          <a:cs typeface="+mn-cs"/>
                        </a:rPr>
                        <a:t>履行职责</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563888" y="1643050"/>
            <a:ext cx="5080078" cy="769441"/>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help society reconcile its conflicted past</a:t>
            </a:r>
            <a:endParaRPr lang="en-US" altLang="zh-CN" sz="2200" dirty="0">
              <a:latin typeface="Helvetica" pitchFamily="34" charset="0"/>
              <a:ea typeface="Cambria Math" pitchFamily="18" charset="0"/>
              <a:cs typeface="Arial" pitchFamily="34" charset="0"/>
            </a:endParaRPr>
          </a:p>
        </p:txBody>
      </p:sp>
      <p:sp>
        <p:nvSpPr>
          <p:cNvPr id="7" name="TextBox 6"/>
          <p:cNvSpPr txBox="1"/>
          <p:nvPr/>
        </p:nvSpPr>
        <p:spPr>
          <a:xfrm>
            <a:off x="3563888" y="2355171"/>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relate to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 / sb.</a:t>
            </a:r>
            <a:endParaRPr lang="en-US" altLang="zh-CN" sz="2200" dirty="0">
              <a:latin typeface="Helvetica" pitchFamily="34" charset="0"/>
              <a:ea typeface="Cambria Math" pitchFamily="18" charset="0"/>
              <a:cs typeface="Arial" pitchFamily="34" charset="0"/>
            </a:endParaRPr>
          </a:p>
        </p:txBody>
      </p:sp>
      <p:sp>
        <p:nvSpPr>
          <p:cNvPr id="8" name="TextBox 7"/>
          <p:cNvSpPr txBox="1"/>
          <p:nvPr/>
        </p:nvSpPr>
        <p:spPr>
          <a:xfrm>
            <a:off x="3563888" y="2855237"/>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make sense of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563888" y="5408164"/>
            <a:ext cx="5080078"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in the fulfillment of one’s duties</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563888" y="3355303"/>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give authority to</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563888" y="3855369"/>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sum up</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563888" y="4355435"/>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help those in need</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563888" y="4969822"/>
            <a:ext cx="4824536" cy="295466"/>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count on </a:t>
            </a:r>
          </a:p>
        </p:txBody>
      </p:sp>
      <p:grpSp>
        <p:nvGrpSpPr>
          <p:cNvPr id="14" name="组合 13"/>
          <p:cNvGrpSpPr/>
          <p:nvPr/>
        </p:nvGrpSpPr>
        <p:grpSpPr>
          <a:xfrm>
            <a:off x="1710" y="0"/>
            <a:ext cx="4355976" cy="1268760"/>
            <a:chOff x="0" y="0"/>
            <a:chExt cx="4355976" cy="1268760"/>
          </a:xfrm>
        </p:grpSpPr>
        <p:pic>
          <p:nvPicPr>
            <p:cNvPr id="1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18" name="TextBox 17"/>
          <p:cNvSpPr txBox="1"/>
          <p:nvPr/>
        </p:nvSpPr>
        <p:spPr>
          <a:xfrm>
            <a:off x="4214810" y="616332"/>
            <a:ext cx="5000660" cy="400110"/>
          </a:xfrm>
          <a:prstGeom prst="rect">
            <a:avLst/>
          </a:prstGeom>
          <a:noFill/>
        </p:spPr>
        <p:txBody>
          <a:bodyPr wrap="square" rtlCol="0">
            <a:spAutoFit/>
          </a:bodyPr>
          <a:lstStyle/>
          <a:p>
            <a:r>
              <a:rPr lang="en-US" altLang="zh-CN" sz="2000" b="1" dirty="0" smtClean="0">
                <a:solidFill>
                  <a:srgbClr val="0070C0"/>
                </a:solidFill>
                <a:latin typeface="Helvetica"/>
              </a:rPr>
              <a:t>Language  points—useful expressions</a:t>
            </a:r>
            <a:endParaRPr lang="zh-CN" altLang="en-US" sz="2000" b="1" dirty="0">
              <a:solidFill>
                <a:srgbClr val="0070C0"/>
              </a:solidFill>
              <a:latin typeface="Helvetica"/>
            </a:endParaRPr>
          </a:p>
        </p:txBody>
      </p:sp>
      <p:pic>
        <p:nvPicPr>
          <p:cNvPr id="17"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14282" y="1285860"/>
          <a:ext cx="8679194" cy="5132120"/>
        </p:xfrm>
        <a:graphic>
          <a:graphicData uri="http://schemas.openxmlformats.org/drawingml/2006/table">
            <a:tbl>
              <a:tblPr firstRow="1" bandRow="1">
                <a:tableStyleId>{5C22544A-7EE6-4342-B048-85BDC9FD1C3A}</a:tableStyleId>
              </a:tblPr>
              <a:tblGrid>
                <a:gridCol w="4464385"/>
                <a:gridCol w="4214809"/>
              </a:tblGrid>
              <a:tr h="421168">
                <a:tc>
                  <a:txBody>
                    <a:bodyPr/>
                    <a:lstStyle/>
                    <a:p>
                      <a:pPr marL="0" marR="0" indent="0" algn="l" defTabSz="914400" rtl="0" eaLnBrk="1" fontAlgn="auto" latinLnBrk="0" hangingPunct="1">
                        <a:lnSpc>
                          <a:spcPct val="70000"/>
                        </a:lnSpc>
                        <a:spcBef>
                          <a:spcPts val="0"/>
                        </a:spcBef>
                        <a:spcAft>
                          <a:spcPts val="0"/>
                        </a:spcAft>
                        <a:buClrTx/>
                        <a:buSzTx/>
                        <a:buFontTx/>
                        <a:buNone/>
                        <a:tabLst/>
                        <a:defRPr/>
                      </a:pPr>
                      <a:r>
                        <a:rPr lang="en-US" altLang="zh-CN" sz="2400" b="1" kern="1200" dirty="0" smtClean="0">
                          <a:solidFill>
                            <a:schemeClr val="lt1"/>
                          </a:solidFill>
                          <a:effectLst>
                            <a:outerShdw blurRad="38100" dist="38100" dir="2700000" algn="tl">
                              <a:srgbClr val="000000">
                                <a:alpha val="43137"/>
                              </a:srgbClr>
                            </a:outerShdw>
                          </a:effectLst>
                          <a:latin typeface="+mn-lt"/>
                          <a:ea typeface="+mn-ea"/>
                          <a:cs typeface="+mn-cs"/>
                        </a:rPr>
                        <a:t>        Functions &amp; Usages</a:t>
                      </a:r>
                      <a:endParaRPr lang="zh-CN" altLang="en-US" sz="2400" b="1" kern="1200" dirty="0" smtClean="0">
                        <a:solidFill>
                          <a:schemeClr val="lt1"/>
                        </a:solidFill>
                        <a:effectLst>
                          <a:outerShdw blurRad="38100" dist="38100" dir="2700000" algn="tl">
                            <a:srgbClr val="000000">
                              <a:alpha val="43137"/>
                            </a:srgbClr>
                          </a:outerShdw>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400188">
                <a:tc>
                  <a:txBody>
                    <a:bodyPr/>
                    <a:lstStyle/>
                    <a:p>
                      <a:pPr marL="457200" marR="0" indent="-457200" algn="l" defTabSz="914400" rtl="0" eaLnBrk="1" fontAlgn="auto" latinLnBrk="0" hangingPunct="1">
                        <a:lnSpc>
                          <a:spcPct val="70000"/>
                        </a:lnSpc>
                        <a:spcBef>
                          <a:spcPct val="50000"/>
                        </a:spcBef>
                        <a:spcAft>
                          <a:spcPts val="0"/>
                        </a:spcAft>
                        <a:buClrTx/>
                        <a:buSzTx/>
                        <a:buFont typeface="+mj-lt"/>
                        <a:buNone/>
                        <a:tabLst/>
                        <a:defRPr/>
                      </a:pPr>
                      <a:r>
                        <a:rPr kumimoji="1" lang="en-US" altLang="zh-CN" sz="2400" b="1" kern="1200" dirty="0" smtClean="0">
                          <a:solidFill>
                            <a:srgbClr val="000000"/>
                          </a:solidFill>
                          <a:latin typeface="华文楷体" pitchFamily="2" charset="-122"/>
                          <a:ea typeface="华文楷体" pitchFamily="2" charset="-122"/>
                          <a:cs typeface="+mn-cs"/>
                        </a:rPr>
                        <a:t>1.</a:t>
                      </a:r>
                      <a:r>
                        <a:rPr kumimoji="1" lang="zh-CN" altLang="en-US" sz="2400" b="1" kern="1200" dirty="0" smtClean="0">
                          <a:solidFill>
                            <a:srgbClr val="000000"/>
                          </a:solidFill>
                          <a:latin typeface="华文楷体" pitchFamily="2" charset="-122"/>
                          <a:ea typeface="华文楷体" pitchFamily="2" charset="-122"/>
                          <a:cs typeface="+mn-cs"/>
                        </a:rPr>
                        <a:t>用于表达“过去的某一习惯或</a:t>
                      </a:r>
                      <a:endParaRPr kumimoji="1" lang="en-US" altLang="zh-CN" sz="2400" b="1" kern="1200" dirty="0" smtClean="0">
                        <a:solidFill>
                          <a:srgbClr val="000000"/>
                        </a:solidFill>
                        <a:latin typeface="华文楷体" pitchFamily="2" charset="-122"/>
                        <a:ea typeface="华文楷体" pitchFamily="2" charset="-122"/>
                        <a:cs typeface="+mn-cs"/>
                      </a:endParaRPr>
                    </a:p>
                    <a:p>
                      <a:pPr marL="457200" marR="0" indent="-457200" algn="l" defTabSz="914400" rtl="0" eaLnBrk="1" fontAlgn="auto" latinLnBrk="0" hangingPunct="1">
                        <a:lnSpc>
                          <a:spcPct val="70000"/>
                        </a:lnSpc>
                        <a:spcBef>
                          <a:spcPct val="50000"/>
                        </a:spcBef>
                        <a:spcAft>
                          <a:spcPts val="0"/>
                        </a:spcAft>
                        <a:buClrTx/>
                        <a:buSzTx/>
                        <a:buFont typeface="+mj-lt"/>
                        <a:buNone/>
                        <a:tabLst/>
                        <a:defRPr/>
                      </a:pPr>
                      <a:r>
                        <a:rPr kumimoji="1" lang="zh-CN" altLang="en-US" sz="2400" b="1" kern="1200" dirty="0" smtClean="0">
                          <a:solidFill>
                            <a:srgbClr val="000000"/>
                          </a:solidFill>
                          <a:latin typeface="华文楷体" pitchFamily="2" charset="-122"/>
                          <a:ea typeface="华文楷体" pitchFamily="2" charset="-122"/>
                          <a:cs typeface="+mn-cs"/>
                        </a:rPr>
                        <a:t>情况现在已不存在”，表示与目</a:t>
                      </a:r>
                      <a:endParaRPr kumimoji="1" lang="en-US" altLang="zh-CN" sz="2400" b="1" kern="1200" dirty="0" smtClean="0">
                        <a:solidFill>
                          <a:srgbClr val="000000"/>
                        </a:solidFill>
                        <a:latin typeface="华文楷体" pitchFamily="2" charset="-122"/>
                        <a:ea typeface="华文楷体" pitchFamily="2" charset="-122"/>
                        <a:cs typeface="+mn-cs"/>
                      </a:endParaRPr>
                    </a:p>
                    <a:p>
                      <a:pPr marL="457200" marR="0" indent="-457200" algn="l" defTabSz="914400" rtl="0" eaLnBrk="1" fontAlgn="auto" latinLnBrk="0" hangingPunct="1">
                        <a:lnSpc>
                          <a:spcPct val="70000"/>
                        </a:lnSpc>
                        <a:spcBef>
                          <a:spcPct val="50000"/>
                        </a:spcBef>
                        <a:spcAft>
                          <a:spcPts val="0"/>
                        </a:spcAft>
                        <a:buClrTx/>
                        <a:buSzTx/>
                        <a:buFont typeface="+mj-lt"/>
                        <a:buNone/>
                        <a:tabLst/>
                        <a:defRPr/>
                      </a:pPr>
                      <a:r>
                        <a:rPr kumimoji="1" lang="zh-CN" altLang="en-US" sz="2400" b="1" kern="1200" dirty="0" smtClean="0">
                          <a:solidFill>
                            <a:srgbClr val="000000"/>
                          </a:solidFill>
                          <a:latin typeface="华文楷体" pitchFamily="2" charset="-122"/>
                          <a:ea typeface="华文楷体" pitchFamily="2" charset="-122"/>
                          <a:cs typeface="+mn-cs"/>
                        </a:rPr>
                        <a:t>前习惯或情况有所不同。</a:t>
                      </a:r>
                      <a:endParaRPr kumimoji="1" lang="en-US" altLang="zh-CN"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11430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2.  </a:t>
                      </a:r>
                      <a:r>
                        <a:rPr kumimoji="1" lang="zh-CN" altLang="en-US" sz="2400" b="1" kern="1200" dirty="0" smtClean="0">
                          <a:solidFill>
                            <a:srgbClr val="000000"/>
                          </a:solidFill>
                          <a:latin typeface="华文楷体" pitchFamily="2" charset="-122"/>
                          <a:ea typeface="华文楷体" pitchFamily="2" charset="-122"/>
                          <a:cs typeface="+mn-cs"/>
                        </a:rPr>
                        <a:t>用于表达“某事引起的回忆”。</a:t>
                      </a:r>
                      <a:endParaRPr kumimoji="1" lang="en-US" altLang="zh-CN" sz="2400" b="1" kern="1200" dirty="0" smtClean="0">
                        <a:solidFill>
                          <a:srgbClr val="000000"/>
                        </a:solidFill>
                        <a:latin typeface="华文楷体" pitchFamily="2" charset="-122"/>
                        <a:ea typeface="华文楷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kern="1200" dirty="0" smtClean="0">
                          <a:solidFill>
                            <a:srgbClr val="000000"/>
                          </a:solidFill>
                          <a:latin typeface="华文楷体" pitchFamily="2" charset="-122"/>
                          <a:ea typeface="华文楷体" pitchFamily="2" charset="-122"/>
                        </a:rPr>
                        <a:t> </a:t>
                      </a:r>
                      <a:endParaRPr kumimoji="1" lang="zh-CN" altLang="en-US"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tr>
              <a:tr h="8715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3. </a:t>
                      </a:r>
                      <a:r>
                        <a:rPr kumimoji="1" lang="zh-CN" altLang="en-US" sz="2400" b="1" kern="1200" dirty="0" smtClean="0">
                          <a:solidFill>
                            <a:srgbClr val="000000"/>
                          </a:solidFill>
                          <a:latin typeface="华文楷体" pitchFamily="2" charset="-122"/>
                          <a:ea typeface="华文楷体" pitchFamily="2" charset="-122"/>
                        </a:rPr>
                        <a:t>用于表达“某人最有可能做某事的一种条件”。</a:t>
                      </a:r>
                      <a:endParaRPr kumimoji="1" lang="en-US" altLang="zh-CN" sz="2400" b="1" kern="1200" dirty="0" smtClean="0">
                        <a:solidFill>
                          <a:srgbClr val="000000"/>
                        </a:solidFill>
                        <a:latin typeface="华文楷体" pitchFamily="2" charset="-122"/>
                        <a:ea typeface="华文楷体" pitchFamily="2" charset="-122"/>
                      </a:endParaRPr>
                    </a:p>
                  </a:txBody>
                  <a:tcPr/>
                </a:tc>
                <a:tc>
                  <a:txBody>
                    <a:bodyPr/>
                    <a:lstStyle/>
                    <a:p>
                      <a:pPr algn="l">
                        <a:lnSpc>
                          <a:spcPct val="100000"/>
                        </a:lnSpc>
                      </a:pPr>
                      <a:endParaRPr lang="zh-CN" altLang="en-US" dirty="0"/>
                    </a:p>
                  </a:txBody>
                  <a:tcPr/>
                </a:tc>
              </a:tr>
              <a:tr h="1214446">
                <a:tc>
                  <a:txBody>
                    <a:bodyPr/>
                    <a:lstStyle/>
                    <a:p>
                      <a:pPr>
                        <a:lnSpc>
                          <a:spcPct val="90000"/>
                        </a:lnSpc>
                        <a:spcBef>
                          <a:spcPct val="50000"/>
                        </a:spcBef>
                      </a:pPr>
                      <a:r>
                        <a:rPr kumimoji="1" lang="en-US" altLang="zh-CN" sz="2400" b="1" kern="1200" dirty="0" smtClean="0">
                          <a:solidFill>
                            <a:srgbClr val="000000"/>
                          </a:solidFill>
                          <a:latin typeface="华文楷体" pitchFamily="2" charset="-122"/>
                          <a:ea typeface="华文楷体" pitchFamily="2" charset="-122"/>
                          <a:cs typeface="+mn-cs"/>
                        </a:rPr>
                        <a:t>4. </a:t>
                      </a:r>
                      <a:r>
                        <a:rPr kumimoji="1" lang="zh-CN" altLang="en-US" sz="2400" b="1" kern="1200" dirty="0" smtClean="0">
                          <a:solidFill>
                            <a:srgbClr val="000000"/>
                          </a:solidFill>
                          <a:latin typeface="华文楷体" pitchFamily="2" charset="-122"/>
                          <a:ea typeface="华文楷体" pitchFamily="2" charset="-122"/>
                          <a:cs typeface="+mn-cs"/>
                        </a:rPr>
                        <a:t>用于表达“对某人而言更为重要的行为方式”。</a:t>
                      </a:r>
                    </a:p>
                  </a:txBody>
                  <a:tcPr/>
                </a:tc>
                <a:tc>
                  <a:txBody>
                    <a:bodyPr/>
                    <a:lstStyle/>
                    <a:p>
                      <a:pPr algn="l">
                        <a:lnSpc>
                          <a:spcPct val="100000"/>
                        </a:lnSpc>
                      </a:pPr>
                      <a:endParaRPr kumimoji="1" lang="zh-CN" altLang="en-US" sz="2400" b="1" kern="1200" dirty="0">
                        <a:solidFill>
                          <a:schemeClr val="accent1">
                            <a:lumMod val="50000"/>
                          </a:schemeClr>
                        </a:solidFill>
                        <a:latin typeface="Helvetica"/>
                        <a:ea typeface="+mn-ea"/>
                        <a:cs typeface="+mn-cs"/>
                      </a:endParaRPr>
                    </a:p>
                  </a:txBody>
                  <a:tcPr/>
                </a:tc>
              </a:tr>
            </a:tbl>
          </a:graphicData>
        </a:graphic>
      </p:graphicFrame>
      <p:sp>
        <p:nvSpPr>
          <p:cNvPr id="13" name="矩形 12"/>
          <p:cNvSpPr>
            <a:spLocks noChangeArrowheads="1"/>
          </p:cNvSpPr>
          <p:nvPr/>
        </p:nvSpPr>
        <p:spPr bwMode="auto">
          <a:xfrm>
            <a:off x="4678667" y="1785926"/>
            <a:ext cx="3929024" cy="461665"/>
          </a:xfrm>
          <a:prstGeom prst="rect">
            <a:avLst/>
          </a:prstGeom>
          <a:noFill/>
          <a:ln w="9525">
            <a:noFill/>
            <a:miter lim="800000"/>
            <a:headEnd/>
            <a:tailEnd/>
          </a:ln>
        </p:spPr>
        <p:txBody>
          <a:bodyPr wrap="square">
            <a:spAutoFit/>
          </a:bodyPr>
          <a:lstStyle/>
          <a:p>
            <a:pPr marL="457200" indent="-457200"/>
            <a:r>
              <a:rPr kumimoji="1" lang="en-US" altLang="zh-CN" sz="2400" b="1" dirty="0" smtClean="0">
                <a:solidFill>
                  <a:schemeClr val="accent1">
                    <a:lumMod val="50000"/>
                  </a:schemeClr>
                </a:solidFill>
                <a:latin typeface="Helvetica"/>
              </a:rPr>
              <a:t>It used to be that …</a:t>
            </a:r>
            <a:endParaRPr kumimoji="1" lang="en-US" altLang="zh-CN" sz="2400" b="1" dirty="0">
              <a:solidFill>
                <a:schemeClr val="accent1">
                  <a:lumMod val="50000"/>
                </a:schemeClr>
              </a:solidFill>
              <a:latin typeface="Helvetica"/>
              <a:ea typeface="华文楷体" pitchFamily="2" charset="-122"/>
            </a:endParaRPr>
          </a:p>
        </p:txBody>
      </p:sp>
      <p:sp>
        <p:nvSpPr>
          <p:cNvPr id="14" name="矩形 13"/>
          <p:cNvSpPr>
            <a:spLocks noChangeArrowheads="1"/>
          </p:cNvSpPr>
          <p:nvPr/>
        </p:nvSpPr>
        <p:spPr bwMode="auto">
          <a:xfrm>
            <a:off x="4678667" y="3143248"/>
            <a:ext cx="4071935" cy="1214446"/>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Sb./</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is …. So is sb./</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else/ So are some other people/some other things. </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4678700" y="4357694"/>
            <a:ext cx="4214776" cy="830997"/>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Sb. do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especially when…., </a:t>
            </a:r>
            <a:endParaRPr kumimoji="1" lang="en-US" altLang="zh-CN" sz="2400" b="1" dirty="0">
              <a:solidFill>
                <a:schemeClr val="accent1">
                  <a:lumMod val="50000"/>
                </a:schemeClr>
              </a:solidFill>
              <a:latin typeface="Helvetica"/>
            </a:endParaRPr>
          </a:p>
        </p:txBody>
      </p:sp>
      <p:sp>
        <p:nvSpPr>
          <p:cNvPr id="16" name="TextBox 15"/>
          <p:cNvSpPr txBox="1"/>
          <p:nvPr/>
        </p:nvSpPr>
        <p:spPr>
          <a:xfrm>
            <a:off x="4322521" y="616332"/>
            <a:ext cx="4678635" cy="400110"/>
          </a:xfrm>
          <a:prstGeom prst="rect">
            <a:avLst/>
          </a:prstGeom>
          <a:noFill/>
        </p:spPr>
        <p:txBody>
          <a:bodyPr wrap="square" rtlCol="0">
            <a:spAutoFit/>
          </a:bodyPr>
          <a:lstStyle/>
          <a:p>
            <a:r>
              <a:rPr lang="en-US" altLang="zh-CN" sz="2000" b="1" dirty="0" smtClean="0">
                <a:solidFill>
                  <a:srgbClr val="0070C0"/>
                </a:solidFill>
                <a:latin typeface="Helvetica"/>
              </a:rPr>
              <a:t>Language  points—useful patterns</a:t>
            </a:r>
            <a:endParaRPr lang="zh-CN" altLang="en-US" sz="2000" b="1" dirty="0">
              <a:solidFill>
                <a:srgbClr val="0070C0"/>
              </a:solidFill>
              <a:latin typeface="Helvetica"/>
            </a:endParaRPr>
          </a:p>
        </p:txBody>
      </p:sp>
      <p:sp>
        <p:nvSpPr>
          <p:cNvPr id="11" name="矩形 10"/>
          <p:cNvSpPr>
            <a:spLocks noChangeArrowheads="1"/>
          </p:cNvSpPr>
          <p:nvPr/>
        </p:nvSpPr>
        <p:spPr bwMode="auto">
          <a:xfrm>
            <a:off x="4678699" y="5214950"/>
            <a:ext cx="4214778" cy="1200329"/>
          </a:xfrm>
          <a:prstGeom prst="rect">
            <a:avLst/>
          </a:prstGeom>
          <a:noFill/>
          <a:ln w="9525">
            <a:noFill/>
            <a:miter lim="800000"/>
            <a:headEnd/>
            <a:tailEnd/>
          </a:ln>
        </p:spPr>
        <p:txBody>
          <a:bodyPr wrap="square">
            <a:spAutoFit/>
          </a:bodyPr>
          <a:lstStyle/>
          <a:p>
            <a:pPr>
              <a:defRPr/>
            </a:pPr>
            <a:r>
              <a:rPr kumimoji="1" lang="en-US" altLang="zh-CN" sz="2400" b="1" dirty="0" smtClean="0">
                <a:solidFill>
                  <a:schemeClr val="accent1">
                    <a:lumMod val="50000"/>
                  </a:schemeClr>
                </a:solidFill>
                <a:latin typeface="Helvetica"/>
              </a:rPr>
              <a:t>Sb. do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by… . Perhaps, even more importantly, sb. do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by…</a:t>
            </a:r>
          </a:p>
        </p:txBody>
      </p:sp>
      <p:grpSp>
        <p:nvGrpSpPr>
          <p:cNvPr id="18" name="组合 17"/>
          <p:cNvGrpSpPr/>
          <p:nvPr/>
        </p:nvGrpSpPr>
        <p:grpSpPr>
          <a:xfrm>
            <a:off x="1710" y="0"/>
            <a:ext cx="4355976" cy="1268760"/>
            <a:chOff x="0" y="0"/>
            <a:chExt cx="4355976" cy="1268760"/>
          </a:xfrm>
        </p:grpSpPr>
        <p:pic>
          <p:nvPicPr>
            <p:cNvPr id="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0" y="0"/>
            <a:ext cx="9144000" cy="768827"/>
            <a:chOff x="0" y="0"/>
            <a:chExt cx="9144000" cy="768827"/>
          </a:xfrm>
        </p:grpSpPr>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9" name="TextBox 18"/>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0" name="TextBox 19"/>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1266" name="Picture 2" descr="D:\找图\新视野读写1\U4\Section A\439769737.jpg"/>
          <p:cNvPicPr>
            <a:picLocks noChangeAspect="1" noChangeArrowheads="1"/>
          </p:cNvPicPr>
          <p:nvPr/>
        </p:nvPicPr>
        <p:blipFill>
          <a:blip r:embed="rId2" cstate="print"/>
          <a:srcRect/>
          <a:stretch>
            <a:fillRect/>
          </a:stretch>
        </p:blipFill>
        <p:spPr bwMode="auto">
          <a:xfrm>
            <a:off x="338781" y="1624277"/>
            <a:ext cx="2721051" cy="1880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67" name="Picture 3" descr="D:\找图\新视野读写1\U4\94474473.jpg"/>
          <p:cNvPicPr>
            <a:picLocks noChangeAspect="1" noChangeArrowheads="1"/>
          </p:cNvPicPr>
          <p:nvPr/>
        </p:nvPicPr>
        <p:blipFill>
          <a:blip r:embed="rId3" cstate="print"/>
          <a:srcRect/>
          <a:stretch>
            <a:fillRect/>
          </a:stretch>
        </p:blipFill>
        <p:spPr bwMode="auto">
          <a:xfrm>
            <a:off x="3214678" y="1599718"/>
            <a:ext cx="2859071" cy="1905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68" name="Picture 4" descr="D:\找图\新视野读写1\U4\Section B\92532285.jpg"/>
          <p:cNvPicPr>
            <a:picLocks noChangeAspect="1" noChangeArrowheads="1"/>
          </p:cNvPicPr>
          <p:nvPr/>
        </p:nvPicPr>
        <p:blipFill>
          <a:blip r:embed="rId4" cstate="print"/>
          <a:srcRect/>
          <a:stretch>
            <a:fillRect/>
          </a:stretch>
        </p:blipFill>
        <p:spPr bwMode="auto">
          <a:xfrm>
            <a:off x="6215106" y="1624277"/>
            <a:ext cx="2786050" cy="1880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4713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0" y="1772816"/>
            <a:ext cx="9001156"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67290" y="2214554"/>
            <a:ext cx="6662230" cy="4081117"/>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      Every time when I read the five thousand years old Chinese history, I am moved and _________ by those earthshaking heroes. Emperor Qin Shi Huang, Li </a:t>
            </a:r>
            <a:r>
              <a:rPr lang="en-US" altLang="zh-CN" sz="2400" dirty="0" err="1" smtClean="0">
                <a:latin typeface="Helvetica"/>
                <a:ea typeface="楷体_GB2312" pitchFamily="49" charset="-122"/>
              </a:rPr>
              <a:t>Shiming</a:t>
            </a:r>
            <a:r>
              <a:rPr lang="en-US" altLang="zh-CN" sz="2400" dirty="0" smtClean="0">
                <a:latin typeface="Helvetica"/>
                <a:ea typeface="楷体_GB2312" pitchFamily="49" charset="-122"/>
              </a:rPr>
              <a:t>, Zhao </a:t>
            </a:r>
            <a:r>
              <a:rPr lang="en-US" altLang="zh-CN" sz="2400" dirty="0" err="1" smtClean="0">
                <a:latin typeface="Helvetica"/>
                <a:ea typeface="楷体_GB2312" pitchFamily="49" charset="-122"/>
              </a:rPr>
              <a:t>Kuangyin</a:t>
            </a:r>
            <a:r>
              <a:rPr lang="en-US" altLang="zh-CN" sz="2400" dirty="0" smtClean="0">
                <a:latin typeface="Helvetica"/>
                <a:ea typeface="楷体_GB2312" pitchFamily="49" charset="-122"/>
              </a:rPr>
              <a:t>…I am also a ______ creature of god, and the end product of thousands of years of evolution. Therefore, I am better ________ in both mind and body than all the emperors and wise men who preceded me.</a:t>
            </a:r>
            <a:endParaRPr lang="en-US" altLang="zh-CN" sz="2400" dirty="0">
              <a:latin typeface="Helvetica"/>
              <a:ea typeface="楷体_GB2312" pitchFamily="49" charset="-122"/>
            </a:endParaRPr>
          </a:p>
        </p:txBody>
      </p:sp>
      <p:sp>
        <p:nvSpPr>
          <p:cNvPr id="8" name="矩形 7"/>
          <p:cNvSpPr/>
          <p:nvPr/>
        </p:nvSpPr>
        <p:spPr>
          <a:xfrm>
            <a:off x="776270"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and fill in the missing information.</a:t>
            </a:r>
            <a:endParaRPr lang="en-US" altLang="zh-CN" sz="2400" b="1" dirty="0">
              <a:latin typeface="Helvetica"/>
              <a:ea typeface="Helvetica Neue"/>
              <a:cs typeface="Helvetica Neue"/>
            </a:endParaRPr>
          </a:p>
        </p:txBody>
      </p:sp>
      <p:sp>
        <p:nvSpPr>
          <p:cNvPr id="9" name="Text Box 41"/>
          <p:cNvSpPr txBox="1">
            <a:spLocks noChangeArrowheads="1"/>
          </p:cNvSpPr>
          <p:nvPr/>
        </p:nvSpPr>
        <p:spPr bwMode="auto">
          <a:xfrm>
            <a:off x="785786" y="3143248"/>
            <a:ext cx="164307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convinced </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3428993" y="4059800"/>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unique</a:t>
            </a:r>
            <a:endParaRPr lang="en-US" altLang="zh-CN" sz="2400" b="1" dirty="0">
              <a:solidFill>
                <a:srgbClr val="0070C0"/>
              </a:solidFill>
              <a:latin typeface="Helvetica"/>
              <a:ea typeface="Helvetica Neue"/>
              <a:cs typeface="Helvetica Neue"/>
            </a:endParaRPr>
          </a:p>
        </p:txBody>
      </p:sp>
      <p:sp>
        <p:nvSpPr>
          <p:cNvPr id="13" name="矩形 12"/>
          <p:cNvSpPr/>
          <p:nvPr/>
        </p:nvSpPr>
        <p:spPr>
          <a:xfrm>
            <a:off x="4637088" y="500042"/>
            <a:ext cx="336393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sp>
        <p:nvSpPr>
          <p:cNvPr id="14" name="Text Box 43"/>
          <p:cNvSpPr txBox="1">
            <a:spLocks noChangeArrowheads="1"/>
          </p:cNvSpPr>
          <p:nvPr/>
        </p:nvSpPr>
        <p:spPr bwMode="auto">
          <a:xfrm rot="10800000" flipV="1">
            <a:off x="5143504" y="4929198"/>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equipped</a:t>
            </a:r>
            <a:endParaRPr lang="en-US" altLang="zh-CN" sz="2400" b="1" dirty="0">
              <a:solidFill>
                <a:srgbClr val="0070C0"/>
              </a:solidFill>
              <a:latin typeface="Helvetica"/>
              <a:ea typeface="Helvetica Neue"/>
              <a:cs typeface="Helvetica Neue"/>
            </a:endParaRPr>
          </a:p>
        </p:txBody>
      </p:sp>
      <p:pic>
        <p:nvPicPr>
          <p:cNvPr id="19" name="图片 18" descr="图片16.png"/>
          <p:cNvPicPr>
            <a:picLocks noChangeAspect="1"/>
          </p:cNvPicPr>
          <p:nvPr/>
        </p:nvPicPr>
        <p:blipFill>
          <a:blip r:embed="rId4"/>
          <a:stretch>
            <a:fillRect/>
          </a:stretch>
        </p:blipFill>
        <p:spPr>
          <a:xfrm>
            <a:off x="-32" y="0"/>
            <a:ext cx="4656959" cy="1194717"/>
          </a:xfrm>
          <a:prstGeom prst="rect">
            <a:avLst/>
          </a:prstGeom>
        </p:spPr>
      </p:pic>
      <p:pic>
        <p:nvPicPr>
          <p:cNvPr id="18" name="图片 11" descr="u=2135434136,2842514633&amp;fm=23&amp;gp=0.jpg">
            <a:hlinkClick r:id="rId5" action="ppaction://hlinkfile"/>
          </p:cNvPr>
          <p:cNvPicPr>
            <a:picLocks noChangeAspect="1"/>
          </p:cNvPicPr>
          <p:nvPr/>
        </p:nvPicPr>
        <p:blipFill>
          <a:blip r:embed="rId6"/>
          <a:srcRect/>
          <a:stretch>
            <a:fillRect/>
          </a:stretch>
        </p:blipFill>
        <p:spPr bwMode="auto">
          <a:xfrm>
            <a:off x="785786" y="2214554"/>
            <a:ext cx="433388" cy="433387"/>
          </a:xfrm>
          <a:prstGeom prst="rect">
            <a:avLst/>
          </a:prstGeom>
          <a:noFill/>
          <a:ln w="9525">
            <a:noFill/>
            <a:miter lim="800000"/>
            <a:headEnd/>
            <a:tailEnd/>
          </a:ln>
        </p:spPr>
      </p:pic>
      <p:pic>
        <p:nvPicPr>
          <p:cNvPr id="15"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图片 19"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408402" y="5929330"/>
            <a:ext cx="743651" cy="390112"/>
          </a:xfrm>
          <a:prstGeom prst="rect">
            <a:avLst/>
          </a:prstGeom>
        </p:spPr>
      </p:pic>
    </p:spTree>
    <p:extLst>
      <p:ext uri="{BB962C8B-B14F-4D97-AF65-F5344CB8AC3E}">
        <p14:creationId xmlns:p14="http://schemas.microsoft.com/office/powerpoint/2010/main" xmlns=""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38728" y="2357430"/>
            <a:ext cx="6590792" cy="4081117"/>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     As long as I am crazy, and ______________ the limits, I will have hope. I will never give up a chance of being a hero. </a:t>
            </a:r>
            <a:br>
              <a:rPr lang="en-US" altLang="zh-CN" sz="2400" dirty="0" smtClean="0">
                <a:latin typeface="Helvetica"/>
                <a:ea typeface="楷体_GB2312" pitchFamily="49" charset="-122"/>
              </a:rPr>
            </a:br>
            <a:r>
              <a:rPr lang="en-US" altLang="zh-CN" sz="2400" dirty="0" smtClean="0">
                <a:latin typeface="Helvetica"/>
                <a:ea typeface="楷体_GB2312" pitchFamily="49" charset="-122"/>
              </a:rPr>
              <a:t>Only mediocre people are easily satisfied. I am a mediocre person ____________. Mediocrity is alien to me, just like the fire and water. I will __________ my limits again and again, never allow myself to bring regrets and _______ into my grave. </a:t>
            </a:r>
          </a:p>
        </p:txBody>
      </p:sp>
      <p:sp>
        <p:nvSpPr>
          <p:cNvPr id="14" name="Text Box 208"/>
          <p:cNvSpPr txBox="1">
            <a:spLocks noChangeArrowheads="1"/>
          </p:cNvSpPr>
          <p:nvPr/>
        </p:nvSpPr>
        <p:spPr bwMode="auto">
          <a:xfrm rot="10800000" flipV="1">
            <a:off x="1062909" y="2842925"/>
            <a:ext cx="2366083"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break through</a:t>
            </a:r>
            <a:r>
              <a:rPr lang="en-US" altLang="zh-CN" sz="1800" b="1" dirty="0" smtClean="0">
                <a:solidFill>
                  <a:srgbClr val="0070C0"/>
                </a:solidFill>
                <a:latin typeface="Helvetica"/>
                <a:ea typeface="Helvetica Neue"/>
                <a:cs typeface="Helvetica Neue"/>
              </a:rPr>
              <a:t> </a:t>
            </a:r>
          </a:p>
        </p:txBody>
      </p:sp>
      <p:sp>
        <p:nvSpPr>
          <p:cNvPr id="15" name="Text Box 50"/>
          <p:cNvSpPr txBox="1">
            <a:spLocks noChangeArrowheads="1"/>
          </p:cNvSpPr>
          <p:nvPr/>
        </p:nvSpPr>
        <p:spPr bwMode="auto">
          <a:xfrm rot="10800000" flipV="1">
            <a:off x="3643307" y="4143380"/>
            <a:ext cx="2312808"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by no means </a:t>
            </a:r>
            <a:endParaRPr lang="en-US" altLang="zh-CN" sz="2400" b="1" dirty="0">
              <a:solidFill>
                <a:srgbClr val="0070C0"/>
              </a:solidFill>
              <a:latin typeface="Helvetica"/>
              <a:ea typeface="Helvetica Neue"/>
              <a:cs typeface="Helvetica Neue"/>
            </a:endParaRPr>
          </a:p>
        </p:txBody>
      </p:sp>
      <p:sp>
        <p:nvSpPr>
          <p:cNvPr id="18" name="Text Box 50"/>
          <p:cNvSpPr txBox="1">
            <a:spLocks noChangeArrowheads="1"/>
          </p:cNvSpPr>
          <p:nvPr/>
        </p:nvSpPr>
        <p:spPr bwMode="auto">
          <a:xfrm>
            <a:off x="928662" y="5000636"/>
            <a:ext cx="1714512"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challenge</a:t>
            </a:r>
            <a:endParaRPr lang="en-US" altLang="zh-CN" sz="2400" b="1" dirty="0">
              <a:solidFill>
                <a:srgbClr val="0070C0"/>
              </a:solidFill>
              <a:latin typeface="Helvetica"/>
              <a:ea typeface="Helvetica Neue"/>
              <a:cs typeface="Helvetica Neue"/>
            </a:endParaRPr>
          </a:p>
        </p:txBody>
      </p:sp>
      <p:sp>
        <p:nvSpPr>
          <p:cNvPr id="20" name="Text Box 50"/>
          <p:cNvSpPr txBox="1">
            <a:spLocks noChangeArrowheads="1"/>
          </p:cNvSpPr>
          <p:nvPr/>
        </p:nvSpPr>
        <p:spPr bwMode="auto">
          <a:xfrm rot="10800000" flipV="1">
            <a:off x="5470622" y="5473555"/>
            <a:ext cx="2244650" cy="384336"/>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sorrow</a:t>
            </a:r>
            <a:endParaRPr lang="en-US" altLang="zh-CN" sz="2400" b="1" dirty="0">
              <a:solidFill>
                <a:srgbClr val="0070C0"/>
              </a:solidFill>
              <a:uFill>
                <a:solidFill>
                  <a:schemeClr val="tx1"/>
                </a:solidFill>
              </a:uFill>
              <a:latin typeface="Helvetica"/>
              <a:ea typeface="Helvetica Neue"/>
              <a:cs typeface="Helvetica Neue"/>
            </a:endParaRPr>
          </a:p>
        </p:txBody>
      </p:sp>
      <p:sp>
        <p:nvSpPr>
          <p:cNvPr id="22" name="矩形 21"/>
          <p:cNvSpPr/>
          <p:nvPr/>
        </p:nvSpPr>
        <p:spPr>
          <a:xfrm>
            <a:off x="785786"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and fill in the missing information.</a:t>
            </a:r>
            <a:endParaRPr lang="en-US" altLang="zh-CN" sz="2400" b="1" dirty="0">
              <a:latin typeface="Helvetica"/>
              <a:ea typeface="Helvetica Neue"/>
              <a:cs typeface="Helvetica Neue"/>
            </a:endParaRPr>
          </a:p>
        </p:txBody>
      </p:sp>
      <p:sp>
        <p:nvSpPr>
          <p:cNvPr id="16" name="矩形 15"/>
          <p:cNvSpPr/>
          <p:nvPr/>
        </p:nvSpPr>
        <p:spPr>
          <a:xfrm>
            <a:off x="4637088" y="500042"/>
            <a:ext cx="336393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pic>
        <p:nvPicPr>
          <p:cNvPr id="23" name="图片 22" descr="图片16.png"/>
          <p:cNvPicPr>
            <a:picLocks noChangeAspect="1"/>
          </p:cNvPicPr>
          <p:nvPr/>
        </p:nvPicPr>
        <p:blipFill>
          <a:blip r:embed="rId4"/>
          <a:stretch>
            <a:fillRect/>
          </a:stretch>
        </p:blipFill>
        <p:spPr>
          <a:xfrm>
            <a:off x="-32" y="0"/>
            <a:ext cx="4656959" cy="1194717"/>
          </a:xfrm>
          <a:prstGeom prst="rect">
            <a:avLst/>
          </a:prstGeom>
        </p:spPr>
      </p:pic>
      <p:pic>
        <p:nvPicPr>
          <p:cNvPr id="21" name="图片 11" descr="u=2135434136,2842514633&amp;fm=23&amp;gp=0.jpg">
            <a:hlinkClick r:id="rId5" action="ppaction://hlinkfile"/>
          </p:cNvPr>
          <p:cNvPicPr>
            <a:picLocks noChangeAspect="1"/>
          </p:cNvPicPr>
          <p:nvPr/>
        </p:nvPicPr>
        <p:blipFill>
          <a:blip r:embed="rId6"/>
          <a:srcRect/>
          <a:stretch>
            <a:fillRect/>
          </a:stretch>
        </p:blipFill>
        <p:spPr bwMode="auto">
          <a:xfrm>
            <a:off x="838728" y="2357430"/>
            <a:ext cx="433388" cy="433387"/>
          </a:xfrm>
          <a:prstGeom prst="rect">
            <a:avLst/>
          </a:prstGeom>
          <a:noFill/>
          <a:ln w="9525">
            <a:noFill/>
            <a:miter lim="800000"/>
            <a:headEnd/>
            <a:tailEnd/>
          </a:ln>
        </p:spPr>
      </p:pic>
      <p:pic>
        <p:nvPicPr>
          <p:cNvPr id="24"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图片 24"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408402" y="5929330"/>
            <a:ext cx="743651" cy="390112"/>
          </a:xfrm>
          <a:prstGeom prst="rect">
            <a:avLst/>
          </a:prstGeom>
        </p:spPr>
      </p:pic>
    </p:spTree>
    <p:extLst>
      <p:ext uri="{BB962C8B-B14F-4D97-AF65-F5344CB8AC3E}">
        <p14:creationId xmlns:p14="http://schemas.microsoft.com/office/powerpoint/2010/main" xmlns=""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l="1527" r="763"/>
          <a:stretch>
            <a:fillRect/>
          </a:stretch>
        </p:blipFill>
        <p:spPr bwMode="auto">
          <a:xfrm>
            <a:off x="285720" y="1827214"/>
            <a:ext cx="8643998" cy="4539896"/>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053042" y="2491155"/>
            <a:ext cx="6519354" cy="3194721"/>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     I will never give up a chance of being a hero. Life is only once. Anybody will die no matter what he will do. It may lie in different roads __________ the same ending. While the key to life lies in these different roads, I will walk the journey bravely and rigidly and exert my _________ completely. </a:t>
            </a:r>
          </a:p>
        </p:txBody>
      </p:sp>
      <p:sp>
        <p:nvSpPr>
          <p:cNvPr id="16" name="Text Box 50"/>
          <p:cNvSpPr txBox="1">
            <a:spLocks noChangeArrowheads="1"/>
          </p:cNvSpPr>
          <p:nvPr/>
        </p:nvSpPr>
        <p:spPr bwMode="auto">
          <a:xfrm rot="10800000" flipV="1">
            <a:off x="2041598" y="3833907"/>
            <a:ext cx="1744584"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leading to </a:t>
            </a:r>
            <a:endParaRPr lang="en-US" altLang="zh-CN" sz="2400" b="1" dirty="0">
              <a:solidFill>
                <a:srgbClr val="0070C0"/>
              </a:solidFill>
              <a:uFill>
                <a:solidFill>
                  <a:schemeClr val="tx1"/>
                </a:solidFill>
              </a:uFill>
              <a:latin typeface="Helvetica"/>
              <a:ea typeface="Helvetica Neue"/>
              <a:cs typeface="Helvetica Neue"/>
            </a:endParaRPr>
          </a:p>
        </p:txBody>
      </p:sp>
      <p:sp>
        <p:nvSpPr>
          <p:cNvPr id="20" name="Text Box 50"/>
          <p:cNvSpPr txBox="1">
            <a:spLocks noChangeArrowheads="1"/>
          </p:cNvSpPr>
          <p:nvPr/>
        </p:nvSpPr>
        <p:spPr bwMode="auto">
          <a:xfrm rot="10800000" flipV="1">
            <a:off x="1643043" y="5149222"/>
            <a:ext cx="1458833"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 potential </a:t>
            </a:r>
            <a:endParaRPr lang="en-US" altLang="zh-CN" sz="2400" b="1" dirty="0">
              <a:solidFill>
                <a:srgbClr val="0070C0"/>
              </a:solidFill>
              <a:uFill>
                <a:solidFill>
                  <a:schemeClr val="tx1"/>
                </a:solidFill>
              </a:uFill>
              <a:latin typeface="Helvetica"/>
              <a:ea typeface="Helvetica Neue"/>
              <a:cs typeface="Helvetica Neue"/>
            </a:endParaRPr>
          </a:p>
        </p:txBody>
      </p:sp>
      <p:sp>
        <p:nvSpPr>
          <p:cNvPr id="22" name="矩形 21"/>
          <p:cNvSpPr/>
          <p:nvPr/>
        </p:nvSpPr>
        <p:spPr>
          <a:xfrm>
            <a:off x="785786"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and fill in the missing information.</a:t>
            </a:r>
            <a:endParaRPr lang="en-US" altLang="zh-CN" sz="2400" b="1" dirty="0">
              <a:latin typeface="Helvetica"/>
              <a:ea typeface="Helvetica Neue"/>
              <a:cs typeface="Helvetica Neue"/>
            </a:endParaRPr>
          </a:p>
        </p:txBody>
      </p:sp>
      <p:sp>
        <p:nvSpPr>
          <p:cNvPr id="13" name="矩形 12"/>
          <p:cNvSpPr/>
          <p:nvPr/>
        </p:nvSpPr>
        <p:spPr>
          <a:xfrm>
            <a:off x="4637088" y="500042"/>
            <a:ext cx="336393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pic>
        <p:nvPicPr>
          <p:cNvPr id="15" name="图片 14" descr="图片16.png"/>
          <p:cNvPicPr>
            <a:picLocks noChangeAspect="1"/>
          </p:cNvPicPr>
          <p:nvPr/>
        </p:nvPicPr>
        <p:blipFill>
          <a:blip r:embed="rId4"/>
          <a:stretch>
            <a:fillRect/>
          </a:stretch>
        </p:blipFill>
        <p:spPr>
          <a:xfrm>
            <a:off x="-32" y="0"/>
            <a:ext cx="4656959" cy="1194717"/>
          </a:xfrm>
          <a:prstGeom prst="rect">
            <a:avLst/>
          </a:prstGeom>
        </p:spPr>
      </p:pic>
      <p:pic>
        <p:nvPicPr>
          <p:cNvPr id="18" name="图片 11" descr="u=2135434136,2842514633&amp;fm=23&amp;gp=0.jpg">
            <a:hlinkClick r:id="rId5" action="ppaction://hlinkfile"/>
          </p:cNvPr>
          <p:cNvPicPr>
            <a:picLocks noChangeAspect="1"/>
          </p:cNvPicPr>
          <p:nvPr/>
        </p:nvPicPr>
        <p:blipFill>
          <a:blip r:embed="rId6"/>
          <a:srcRect/>
          <a:stretch>
            <a:fillRect/>
          </a:stretch>
        </p:blipFill>
        <p:spPr bwMode="auto">
          <a:xfrm>
            <a:off x="1000100" y="2495547"/>
            <a:ext cx="433388" cy="433387"/>
          </a:xfrm>
          <a:prstGeom prst="rect">
            <a:avLst/>
          </a:prstGeom>
          <a:noFill/>
          <a:ln w="9525">
            <a:noFill/>
            <a:miter lim="800000"/>
            <a:headEnd/>
            <a:tailEnd/>
          </a:ln>
        </p:spPr>
      </p:pic>
      <p:pic>
        <p:nvPicPr>
          <p:cNvPr id="12"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 name="图片 18"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408402" y="5429264"/>
            <a:ext cx="743651" cy="390112"/>
          </a:xfrm>
          <a:prstGeom prst="rect">
            <a:avLst/>
          </a:prstGeom>
        </p:spPr>
      </p:pic>
    </p:spTree>
    <p:extLst>
      <p:ext uri="{BB962C8B-B14F-4D97-AF65-F5344CB8AC3E}">
        <p14:creationId xmlns:p14="http://schemas.microsoft.com/office/powerpoint/2010/main" xmlns=""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214282" y="1967153"/>
            <a:ext cx="8715436" cy="4247929"/>
          </a:xfrm>
          <a:prstGeom prst="rect">
            <a:avLst/>
          </a:prstGeom>
          <a:noFill/>
          <a:ln w="9525">
            <a:noFill/>
            <a:miter lim="800000"/>
            <a:headEnd/>
            <a:tailEnd/>
          </a:ln>
        </p:spPr>
      </p:pic>
      <p:pic>
        <p:nvPicPr>
          <p:cNvPr id="160770" name="Picture 3"/>
          <p:cNvPicPr>
            <a:picLocks noChangeAspect="1" noChangeArrowheads="1"/>
          </p:cNvPicPr>
          <p:nvPr/>
        </p:nvPicPr>
        <p:blipFill>
          <a:blip r:embed="rId4" cstate="print"/>
          <a:srcRect/>
          <a:stretch>
            <a:fillRect/>
          </a:stretch>
        </p:blipFill>
        <p:spPr bwMode="auto">
          <a:xfrm>
            <a:off x="0" y="0"/>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071538" y="2577163"/>
            <a:ext cx="6215106" cy="2751522"/>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      Great era provides everyone great ______________. My destiny is in my hand. I will try my best to carry forward my life. There is only one self in the world. I will walk only once in this world.</a:t>
            </a:r>
            <a:br>
              <a:rPr lang="en-US" altLang="zh-CN" sz="2400" dirty="0" smtClean="0">
                <a:latin typeface="Helvetica"/>
                <a:ea typeface="楷体_GB2312" pitchFamily="49" charset="-122"/>
              </a:rPr>
            </a:br>
            <a:r>
              <a:rPr lang="en-US" altLang="zh-CN" sz="2400" dirty="0" smtClean="0">
                <a:latin typeface="Helvetica"/>
                <a:ea typeface="楷体_GB2312" pitchFamily="49" charset="-122"/>
              </a:rPr>
              <a:t>I will never give up a chance of being a hero.</a:t>
            </a:r>
          </a:p>
        </p:txBody>
      </p:sp>
      <p:sp>
        <p:nvSpPr>
          <p:cNvPr id="12" name="Text Box 1029"/>
          <p:cNvSpPr txBox="1">
            <a:spLocks noChangeArrowheads="1"/>
          </p:cNvSpPr>
          <p:nvPr/>
        </p:nvSpPr>
        <p:spPr bwMode="auto">
          <a:xfrm rot="10800000" flipV="1">
            <a:off x="1214414" y="3044663"/>
            <a:ext cx="2571768" cy="384336"/>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opportunities</a:t>
            </a:r>
          </a:p>
        </p:txBody>
      </p:sp>
      <p:sp>
        <p:nvSpPr>
          <p:cNvPr id="20" name="矩形 19"/>
          <p:cNvSpPr/>
          <p:nvPr/>
        </p:nvSpPr>
        <p:spPr>
          <a:xfrm>
            <a:off x="785786"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and fill in the missing information.</a:t>
            </a:r>
            <a:endParaRPr lang="en-US" altLang="zh-CN" sz="2400" b="1" dirty="0">
              <a:latin typeface="Helvetica"/>
              <a:ea typeface="Helvetica Neue"/>
              <a:cs typeface="Helvetica Neue"/>
            </a:endParaRPr>
          </a:p>
        </p:txBody>
      </p:sp>
      <p:pic>
        <p:nvPicPr>
          <p:cNvPr id="13"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494572" y="6132032"/>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矩形 17"/>
          <p:cNvSpPr/>
          <p:nvPr/>
        </p:nvSpPr>
        <p:spPr>
          <a:xfrm>
            <a:off x="4637088" y="500042"/>
            <a:ext cx="336393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pic>
        <p:nvPicPr>
          <p:cNvPr id="19" name="图片 18" descr="图片16.png"/>
          <p:cNvPicPr>
            <a:picLocks noChangeAspect="1"/>
          </p:cNvPicPr>
          <p:nvPr/>
        </p:nvPicPr>
        <p:blipFill>
          <a:blip r:embed="rId7"/>
          <a:stretch>
            <a:fillRect/>
          </a:stretch>
        </p:blipFill>
        <p:spPr>
          <a:xfrm>
            <a:off x="-32" y="0"/>
            <a:ext cx="4656959" cy="1194717"/>
          </a:xfrm>
          <a:prstGeom prst="rect">
            <a:avLst/>
          </a:prstGeom>
        </p:spPr>
      </p:pic>
      <p:pic>
        <p:nvPicPr>
          <p:cNvPr id="15" name="图片 11" descr="u=2135434136,2842514633&amp;fm=23&amp;gp=0.jpg">
            <a:hlinkClick r:id="rId8" action="ppaction://hlinkfile"/>
          </p:cNvPr>
          <p:cNvPicPr>
            <a:picLocks noChangeAspect="1"/>
          </p:cNvPicPr>
          <p:nvPr/>
        </p:nvPicPr>
        <p:blipFill>
          <a:blip r:embed="rId9"/>
          <a:srcRect/>
          <a:stretch>
            <a:fillRect/>
          </a:stretch>
        </p:blipFill>
        <p:spPr bwMode="auto">
          <a:xfrm>
            <a:off x="1142976" y="2638423"/>
            <a:ext cx="433388" cy="433387"/>
          </a:xfrm>
          <a:prstGeom prst="rect">
            <a:avLst/>
          </a:prstGeom>
          <a:noFill/>
          <a:ln w="9525">
            <a:noFill/>
            <a:miter lim="800000"/>
            <a:headEnd/>
            <a:tailEnd/>
          </a:ln>
        </p:spPr>
      </p:pic>
    </p:spTree>
    <p:extLst>
      <p:ext uri="{BB962C8B-B14F-4D97-AF65-F5344CB8AC3E}">
        <p14:creationId xmlns:p14="http://schemas.microsoft.com/office/powerpoint/2010/main" xmlns=""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Box 19"/>
          <p:cNvSpPr txBox="1">
            <a:spLocks noChangeArrowheads="1"/>
          </p:cNvSpPr>
          <p:nvPr/>
        </p:nvSpPr>
        <p:spPr bwMode="auto">
          <a:xfrm>
            <a:off x="857224" y="1454150"/>
            <a:ext cx="3779864" cy="461665"/>
          </a:xfrm>
          <a:prstGeom prst="rect">
            <a:avLst/>
          </a:prstGeom>
          <a:noFill/>
          <a:ln w="9525">
            <a:noFill/>
            <a:miter lim="800000"/>
            <a:headEnd/>
            <a:tailEnd/>
          </a:ln>
        </p:spPr>
        <p:txBody>
          <a:bodyPr wrap="square">
            <a:spAutoFit/>
          </a:bodyPr>
          <a:lstStyle/>
          <a:p>
            <a:r>
              <a:rPr lang="en-US" altLang="zh-CN" sz="2400" b="1" dirty="0" smtClean="0">
                <a:latin typeface="Helvetica"/>
                <a:ea typeface="Helvetica Neue"/>
                <a:cs typeface="Helvetica Neue"/>
              </a:rPr>
              <a:t>Questions previewing</a:t>
            </a:r>
            <a:endParaRPr lang="zh-CN" altLang="en-US" sz="2400" b="1" dirty="0">
              <a:latin typeface="Helvetica"/>
              <a:ea typeface="Helvetica Neue"/>
              <a:cs typeface="Helvetica Neue"/>
            </a:endParaRPr>
          </a:p>
        </p:txBody>
      </p:sp>
      <p:pic>
        <p:nvPicPr>
          <p:cNvPr id="162819" name="Picture 3"/>
          <p:cNvPicPr>
            <a:picLocks noChangeAspect="1" noChangeArrowheads="1"/>
          </p:cNvPicPr>
          <p:nvPr/>
        </p:nvPicPr>
        <p:blipFill>
          <a:blip r:embed="rId3" cstate="print"/>
          <a:srcRect/>
          <a:stretch>
            <a:fillRect/>
          </a:stretch>
        </p:blipFill>
        <p:spPr bwMode="auto">
          <a:xfrm>
            <a:off x="-7938" y="-24"/>
            <a:ext cx="4645026" cy="1187450"/>
          </a:xfrm>
          <a:prstGeom prst="rect">
            <a:avLst/>
          </a:prstGeom>
          <a:noFill/>
          <a:ln w="9525">
            <a:noFill/>
            <a:miter lim="800000"/>
            <a:headEnd/>
            <a:tailEnd/>
          </a:ln>
        </p:spPr>
      </p:pic>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0" name="TextBox 9"/>
          <p:cNvSpPr txBox="1"/>
          <p:nvPr/>
        </p:nvSpPr>
        <p:spPr>
          <a:xfrm>
            <a:off x="804860" y="29693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9" name="矩形 18"/>
          <p:cNvSpPr/>
          <p:nvPr/>
        </p:nvSpPr>
        <p:spPr>
          <a:xfrm>
            <a:off x="857224" y="2169375"/>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 Who is Nelson Mandela? Why was he so famous?</a:t>
            </a:r>
            <a:endParaRPr lang="en-US" altLang="zh-CN" sz="2400" dirty="0">
              <a:latin typeface="Helvetica"/>
              <a:ea typeface="楷体_GB2312" pitchFamily="49" charset="-122"/>
            </a:endParaRPr>
          </a:p>
        </p:txBody>
      </p:sp>
      <p:sp>
        <p:nvSpPr>
          <p:cNvPr id="14" name="矩形 13"/>
          <p:cNvSpPr/>
          <p:nvPr/>
        </p:nvSpPr>
        <p:spPr>
          <a:xfrm>
            <a:off x="857224" y="2928934"/>
            <a:ext cx="8072494" cy="830997"/>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What is Greg’s Law? Why is it named after a person?</a:t>
            </a:r>
            <a:endParaRPr lang="en-US" altLang="zh-CN" sz="2400" dirty="0">
              <a:latin typeface="Helvetica"/>
              <a:ea typeface="楷体_GB2312" pitchFamily="49" charset="-122"/>
            </a:endParaRPr>
          </a:p>
        </p:txBody>
      </p:sp>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580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767291" y="2344014"/>
            <a:ext cx="7655844" cy="3585006"/>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矩形 16"/>
          <p:cNvSpPr/>
          <p:nvPr/>
        </p:nvSpPr>
        <p:spPr>
          <a:xfrm>
            <a:off x="4855474" y="609881"/>
            <a:ext cx="2931236" cy="430887"/>
          </a:xfrm>
          <a:prstGeom prst="rect">
            <a:avLst/>
          </a:prstGeom>
        </p:spPr>
        <p:txBody>
          <a:bodyPr wrap="square">
            <a:spAutoFit/>
          </a:bodyPr>
          <a:lstStyle/>
          <a:p>
            <a:pPr eaLnBrk="0" hangingPunct="0">
              <a:defRPr/>
            </a:pPr>
            <a:r>
              <a:rPr lang="en-US" altLang="zh-CN" sz="2200" b="1" dirty="0" smtClean="0">
                <a:solidFill>
                  <a:srgbClr val="0070C0"/>
                </a:solidFill>
                <a:latin typeface="Helvetica"/>
                <a:ea typeface="Helvetica Neue"/>
                <a:cs typeface="Helvetica Neue"/>
              </a:rPr>
              <a:t>Nelson Mandela</a:t>
            </a:r>
          </a:p>
        </p:txBody>
      </p:sp>
      <p:sp>
        <p:nvSpPr>
          <p:cNvPr id="19" name="矩形 18"/>
          <p:cNvSpPr/>
          <p:nvPr/>
        </p:nvSpPr>
        <p:spPr>
          <a:xfrm>
            <a:off x="714348" y="1500174"/>
            <a:ext cx="7499068" cy="830997"/>
          </a:xfrm>
          <a:prstGeom prst="rect">
            <a:avLst/>
          </a:prstGeom>
        </p:spPr>
        <p:txBody>
          <a:bodyPr wrap="square">
            <a:spAutoFit/>
          </a:bodyPr>
          <a:lstStyle/>
          <a:p>
            <a:pPr marL="457200" indent="-457200" eaLnBrk="0" hangingPunct="0">
              <a:buAutoNum type="arabicPeriod"/>
              <a:defRPr/>
            </a:pPr>
            <a:r>
              <a:rPr lang="en-US" altLang="zh-CN" sz="2400" dirty="0" smtClean="0">
                <a:latin typeface="Helvetica"/>
                <a:ea typeface="楷体_GB2312" pitchFamily="49" charset="-122"/>
              </a:rPr>
              <a:t>Who is Nelson Mandela? Why was he so famous?</a:t>
            </a:r>
          </a:p>
          <a:p>
            <a:pPr eaLnBrk="0" hangingPunct="0">
              <a:defRPr/>
            </a:pPr>
            <a:endParaRPr lang="en-US" altLang="zh-CN" sz="2400" dirty="0">
              <a:latin typeface="Helvetica"/>
              <a:ea typeface="楷体_GB2312" pitchFamily="49" charset="-122"/>
            </a:endParaRPr>
          </a:p>
        </p:txBody>
      </p:sp>
      <p:sp>
        <p:nvSpPr>
          <p:cNvPr id="16" name="TextBox 15">
            <a:hlinkClick r:id="rId3" action="ppaction://hlinksldjump"/>
          </p:cNvPr>
          <p:cNvSpPr txBox="1"/>
          <p:nvPr/>
        </p:nvSpPr>
        <p:spPr>
          <a:xfrm>
            <a:off x="500034" y="2201137"/>
            <a:ext cx="909154"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0" name="矩形 19"/>
          <p:cNvSpPr/>
          <p:nvPr/>
        </p:nvSpPr>
        <p:spPr>
          <a:xfrm>
            <a:off x="1570595" y="3162868"/>
            <a:ext cx="5858925" cy="2123658"/>
          </a:xfrm>
          <a:prstGeom prst="rect">
            <a:avLst/>
          </a:prstGeom>
        </p:spPr>
        <p:txBody>
          <a:bodyPr wrap="square">
            <a:spAutoFit/>
          </a:bodyPr>
          <a:lstStyle/>
          <a:p>
            <a:pPr marL="342900" indent="-342900">
              <a:lnSpc>
                <a:spcPct val="110000"/>
              </a:lnSpc>
              <a:buFont typeface="Arial" pitchFamily="34" charset="0"/>
              <a:buChar char="•"/>
              <a:defRPr/>
            </a:pPr>
            <a:r>
              <a:rPr lang="en-US" altLang="zh-CN" sz="2400" dirty="0" smtClean="0">
                <a:latin typeface="Helvetica"/>
                <a:ea typeface="楷体_GB2312" pitchFamily="49" charset="-122"/>
              </a:rPr>
              <a:t>the first black President of South Africa</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an anti-apartheid activist</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the leader of the armed wing of the African National Congress</a:t>
            </a:r>
          </a:p>
        </p:txBody>
      </p:sp>
      <p:sp>
        <p:nvSpPr>
          <p:cNvPr id="18" name="矩形 17"/>
          <p:cNvSpPr/>
          <p:nvPr/>
        </p:nvSpPr>
        <p:spPr>
          <a:xfrm>
            <a:off x="1142976" y="2515439"/>
            <a:ext cx="6958372" cy="2936188"/>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lnSpc>
                <a:spcPct val="110000"/>
              </a:lnSpc>
              <a:buFont typeface="Arial" pitchFamily="34" charset="0"/>
              <a:buChar char="•"/>
              <a:defRPr/>
            </a:pPr>
            <a:endParaRPr lang="en-US" altLang="zh-CN" sz="2400" dirty="0" smtClean="0">
              <a:latin typeface="Helvetica"/>
              <a:ea typeface="楷体_GB2312" pitchFamily="49" charset="-122"/>
            </a:endParaRPr>
          </a:p>
          <a:p>
            <a:pPr marL="342900" indent="-342900">
              <a:lnSpc>
                <a:spcPct val="110000"/>
              </a:lnSpc>
              <a:buFont typeface="Arial" pitchFamily="34" charset="0"/>
              <a:buChar char="•"/>
              <a:defRPr/>
            </a:pPr>
            <a:r>
              <a:rPr lang="en-US" altLang="zh-CN" sz="2400" dirty="0" smtClean="0">
                <a:latin typeface="Helvetica"/>
                <a:ea typeface="楷体_GB2312" pitchFamily="49" charset="-122"/>
              </a:rPr>
              <a:t>be arrested and sentenced to life in prison</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serve 27 years in prison</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lead his party to end apartheid after his release</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bring about a peaceful transition to nonracial democracy in South Africa</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receive the 1993 Nobel Peace Prize</a:t>
            </a:r>
          </a:p>
        </p:txBody>
      </p:sp>
      <p:pic>
        <p:nvPicPr>
          <p:cNvPr id="13" name="Picture 2" descr="E:\2014素材\5009\28.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927281">
            <a:off x="7427240" y="4569534"/>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29988" y="2071678"/>
            <a:ext cx="1379266" cy="1084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图片 20" descr="图片17.png"/>
          <p:cNvPicPr>
            <a:picLocks noChangeAspect="1"/>
          </p:cNvPicPr>
          <p:nvPr/>
        </p:nvPicPr>
        <p:blipFill>
          <a:blip r:embed="rId6"/>
          <a:stretch>
            <a:fillRect/>
          </a:stretch>
        </p:blipFill>
        <p:spPr>
          <a:xfrm>
            <a:off x="0" y="9474"/>
            <a:ext cx="4656959" cy="1200813"/>
          </a:xfrm>
          <a:prstGeom prst="rect">
            <a:avLst/>
          </a:prstGeom>
        </p:spPr>
      </p:pic>
      <p:pic>
        <p:nvPicPr>
          <p:cNvPr id="22"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amond(in)">
                                      <p:cBhvr>
                                        <p:cTn id="1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99234" y="2396034"/>
            <a:ext cx="7523900" cy="3803362"/>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20966" y="2201263"/>
            <a:ext cx="1379266" cy="1084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571472" y="2330722"/>
            <a:ext cx="909154"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285720" y="1610013"/>
            <a:ext cx="9001188" cy="461665"/>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What is Greg’s Law? Why is it named after a person?</a:t>
            </a:r>
            <a:endParaRPr lang="en-US" altLang="zh-CN" sz="2400" dirty="0">
              <a:latin typeface="Helvetica"/>
              <a:ea typeface="楷体_GB2312" pitchFamily="49" charset="-122"/>
            </a:endParaRPr>
          </a:p>
        </p:txBody>
      </p:sp>
      <p:sp>
        <p:nvSpPr>
          <p:cNvPr id="20" name="矩形 19"/>
          <p:cNvSpPr/>
          <p:nvPr/>
        </p:nvSpPr>
        <p:spPr>
          <a:xfrm>
            <a:off x="1214414" y="2658868"/>
            <a:ext cx="7215238" cy="3699090"/>
          </a:xfrm>
          <a:prstGeom prst="rect">
            <a:avLst/>
          </a:prstGeom>
        </p:spPr>
        <p:txBody>
          <a:bodyPr wrap="square">
            <a:spAutoFit/>
          </a:bodyPr>
          <a:lstStyle/>
          <a:p>
            <a:pPr marL="342900" indent="-342900">
              <a:lnSpc>
                <a:spcPct val="110000"/>
              </a:lnSpc>
              <a:buFont typeface="Arial" pitchFamily="34" charset="0"/>
              <a:buChar char="•"/>
              <a:defRPr/>
            </a:pPr>
            <a:r>
              <a:rPr lang="en-US" altLang="zh-CN" sz="2400" dirty="0" smtClean="0">
                <a:latin typeface="Helvetica"/>
                <a:ea typeface="楷体_GB2312" pitchFamily="49" charset="-122"/>
              </a:rPr>
              <a:t>be passed in 2009 as part of a larger Road Safety Bill</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target motorists who drive while suspended, unlicensed and uninsured</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introduce stricter sentencing, including a seven-day vehicle impoundment (</a:t>
            </a:r>
            <a:r>
              <a:rPr lang="zh-CN" altLang="en-US" sz="2400" dirty="0" smtClean="0">
                <a:latin typeface="Helvetica"/>
                <a:ea typeface="楷体_GB2312" pitchFamily="49" charset="-122"/>
              </a:rPr>
              <a:t>扣押</a:t>
            </a:r>
            <a:r>
              <a:rPr lang="en-US" altLang="zh-CN" sz="2400" dirty="0" smtClean="0">
                <a:latin typeface="Helvetica"/>
                <a:ea typeface="楷体_GB2312" pitchFamily="49" charset="-122"/>
              </a:rPr>
              <a:t>).</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in memory of police officer Greg </a:t>
            </a:r>
            <a:r>
              <a:rPr lang="en-US" altLang="zh-CN" sz="2400" dirty="0" err="1" smtClean="0">
                <a:latin typeface="Helvetica"/>
                <a:ea typeface="楷体_GB2312" pitchFamily="49" charset="-122"/>
              </a:rPr>
              <a:t>Stobbart</a:t>
            </a:r>
            <a:r>
              <a:rPr lang="en-US" altLang="zh-CN" sz="2400" dirty="0" smtClean="0">
                <a:latin typeface="Helvetica"/>
                <a:ea typeface="楷体_GB2312" pitchFamily="49" charset="-122"/>
              </a:rPr>
              <a:t>, who was tragically killed while riding his bike</a:t>
            </a:r>
            <a:endParaRPr lang="en-US" altLang="zh-CN" sz="2400" dirty="0">
              <a:latin typeface="Helvetica"/>
              <a:ea typeface="楷体_GB2312" pitchFamily="49" charset="-122"/>
            </a:endParaRPr>
          </a:p>
        </p:txBody>
      </p:sp>
      <p:pic>
        <p:nvPicPr>
          <p:cNvPr id="14" name="Picture 2" descr="E:\2014素材\5009\4.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14488" flipH="1">
            <a:off x="7590611" y="5319419"/>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矩形 12"/>
          <p:cNvSpPr/>
          <p:nvPr/>
        </p:nvSpPr>
        <p:spPr>
          <a:xfrm>
            <a:off x="5141420" y="609881"/>
            <a:ext cx="2288100" cy="430887"/>
          </a:xfrm>
          <a:prstGeom prst="rect">
            <a:avLst/>
          </a:prstGeom>
        </p:spPr>
        <p:txBody>
          <a:bodyPr wrap="square">
            <a:spAutoFit/>
          </a:bodyPr>
          <a:lstStyle/>
          <a:p>
            <a:pPr eaLnBrk="0" hangingPunct="0">
              <a:defRPr/>
            </a:pPr>
            <a:r>
              <a:rPr lang="en-US" altLang="zh-CN" sz="2200" b="1" dirty="0" smtClean="0">
                <a:solidFill>
                  <a:srgbClr val="0070C0"/>
                </a:solidFill>
                <a:latin typeface="Helvetica"/>
                <a:ea typeface="Helvetica Neue"/>
                <a:cs typeface="Helvetica Neue"/>
              </a:rPr>
              <a:t>Greg’s Law</a:t>
            </a:r>
          </a:p>
        </p:txBody>
      </p:sp>
      <p:pic>
        <p:nvPicPr>
          <p:cNvPr id="18" name="图片 17" descr="图片17.png"/>
          <p:cNvPicPr>
            <a:picLocks noChangeAspect="1"/>
          </p:cNvPicPr>
          <p:nvPr/>
        </p:nvPicPr>
        <p:blipFill>
          <a:blip r:embed="rId6"/>
          <a:stretch>
            <a:fillRect/>
          </a:stretch>
        </p:blipFill>
        <p:spPr>
          <a:xfrm>
            <a:off x="0" y="9474"/>
            <a:ext cx="4656959" cy="1200813"/>
          </a:xfrm>
          <a:prstGeom prst="rect">
            <a:avLst/>
          </a:prstGeom>
        </p:spPr>
      </p:pic>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3"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16055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pic>
        <p:nvPicPr>
          <p:cNvPr id="21" name="Picture 3">
            <a:hlinkClick r:id="rId9" action="ppaction://hlinksldjump"/>
          </p:cNvPr>
          <p:cNvPicPr>
            <a:picLocks noChangeAspect="1" noChangeArrowheads="1"/>
          </p:cNvPicPr>
          <p:nvPr/>
        </p:nvPicPr>
        <p:blipFill>
          <a:blip r:embed="rId10"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a:hlinkClick r:id="rId9" action="ppaction://hlinksldjump"/>
          </p:cNvPr>
          <p:cNvSpPr>
            <a:spLocks noChangeArrowheads="1"/>
          </p:cNvSpPr>
          <p:nvPr/>
        </p:nvSpPr>
        <p:spPr bwMode="auto">
          <a:xfrm>
            <a:off x="-246385"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nvGrpSpPr>
          <p:cNvPr id="17" name="组合 16"/>
          <p:cNvGrpSpPr/>
          <p:nvPr/>
        </p:nvGrpSpPr>
        <p:grpSpPr>
          <a:xfrm>
            <a:off x="0" y="0"/>
            <a:ext cx="9144000" cy="768827"/>
            <a:chOff x="0" y="0"/>
            <a:chExt cx="9144000" cy="768827"/>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3" name="TextBox 22"/>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4" name="TextBox 23"/>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4098" name="Picture 2" descr="D:\找图\新视野读写1\U4\Section A\382538136.jpg"/>
          <p:cNvPicPr>
            <a:picLocks noChangeAspect="1" noChangeArrowheads="1"/>
          </p:cNvPicPr>
          <p:nvPr/>
        </p:nvPicPr>
        <p:blipFill>
          <a:blip r:embed="rId11" cstate="print"/>
          <a:srcRect/>
          <a:stretch>
            <a:fillRect/>
          </a:stretch>
        </p:blipFill>
        <p:spPr bwMode="auto">
          <a:xfrm>
            <a:off x="6088006" y="2320926"/>
            <a:ext cx="2403233" cy="3590924"/>
          </a:xfrm>
          <a:prstGeom prst="rect">
            <a:avLst/>
          </a:prstGeom>
          <a:ln>
            <a:noFill/>
          </a:ln>
          <a:effectLst>
            <a:softEdge rad="112500"/>
          </a:effectLst>
        </p:spPr>
      </p:pic>
    </p:spTree>
    <p:extLst>
      <p:ext uri="{BB962C8B-B14F-4D97-AF65-F5344CB8AC3E}">
        <p14:creationId xmlns:p14="http://schemas.microsoft.com/office/powerpoint/2010/main" xmlns="" val="1107802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sp>
        <p:nvSpPr>
          <p:cNvPr id="11" name="圆角矩形 10"/>
          <p:cNvSpPr/>
          <p:nvPr/>
        </p:nvSpPr>
        <p:spPr>
          <a:xfrm>
            <a:off x="1270278" y="3435814"/>
            <a:ext cx="6587870" cy="177913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1864" y="2702025"/>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785786" y="317763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0" name="矩形 45"/>
          <p:cNvSpPr>
            <a:spLocks noChangeArrowheads="1"/>
          </p:cNvSpPr>
          <p:nvPr/>
        </p:nvSpPr>
        <p:spPr bwMode="auto">
          <a:xfrm>
            <a:off x="909142" y="1740747"/>
            <a:ext cx="7234758" cy="830997"/>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a:rPr>
              <a:t>What thesis statement does the author make about heroes today? (Para.1)</a:t>
            </a:r>
            <a:endParaRPr lang="zh-CN" altLang="en-US" sz="2400" dirty="0" smtClean="0">
              <a:solidFill>
                <a:sysClr val="windowText" lastClr="000000"/>
              </a:solidFill>
              <a:latin typeface="Helvetica"/>
              <a:ea typeface="方正舒体"/>
            </a:endParaRPr>
          </a:p>
        </p:txBody>
      </p:sp>
      <p:sp>
        <p:nvSpPr>
          <p:cNvPr id="8" name="TextBox 7"/>
          <p:cNvSpPr txBox="1"/>
          <p:nvPr/>
        </p:nvSpPr>
        <p:spPr>
          <a:xfrm>
            <a:off x="1000100" y="3714752"/>
            <a:ext cx="6929486" cy="1200329"/>
          </a:xfrm>
          <a:prstGeom prst="rect">
            <a:avLst/>
          </a:prstGeom>
          <a:noFill/>
        </p:spPr>
        <p:txBody>
          <a:bodyPr wrap="square" lIns="0" rIns="0" rtlCol="0">
            <a:spAutoFit/>
          </a:bodyPr>
          <a:lstStyle/>
          <a:p>
            <a:pPr marL="457200" indent="-457200">
              <a:spcBef>
                <a:spcPct val="20000"/>
              </a:spcBef>
              <a:buClr>
                <a:srgbClr val="D16349"/>
              </a:buClr>
              <a:buSzPct val="85000"/>
            </a:pPr>
            <a:r>
              <a:rPr lang="en-US" altLang="zh-CN" sz="2400" kern="0" dirty="0" smtClean="0">
                <a:latin typeface="Helvetica"/>
              </a:rPr>
              <a:t>      The word</a:t>
            </a:r>
            <a:r>
              <a:rPr lang="zh-CN" altLang="en-US" sz="2400" kern="0" dirty="0" smtClean="0">
                <a:latin typeface="Helvetica"/>
              </a:rPr>
              <a:t>“</a:t>
            </a:r>
            <a:r>
              <a:rPr lang="en-US" altLang="zh-CN" sz="2400" kern="0" dirty="0" smtClean="0">
                <a:latin typeface="Helvetica"/>
              </a:rPr>
              <a:t>hero” becomes more common and is used to refer to both victims and survivors of all kinds of difficulties and tragedies.</a:t>
            </a:r>
            <a:endParaRPr lang="zh-CN" altLang="en-US" sz="2400" kern="0" dirty="0" smtClean="0">
              <a:latin typeface="Helvetica"/>
            </a:endParaRPr>
          </a:p>
        </p:txBody>
      </p:sp>
      <p:grpSp>
        <p:nvGrpSpPr>
          <p:cNvPr id="14" name="组合 13"/>
          <p:cNvGrpSpPr/>
          <p:nvPr/>
        </p:nvGrpSpPr>
        <p:grpSpPr>
          <a:xfrm>
            <a:off x="-3176" y="63484"/>
            <a:ext cx="4071119" cy="1150938"/>
            <a:chOff x="-3176" y="63484"/>
            <a:chExt cx="4071119" cy="1150938"/>
          </a:xfrm>
        </p:grpSpPr>
        <p:pic>
          <p:nvPicPr>
            <p:cNvPr id="15"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16" name="TextBox 15"/>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7"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ChangeArrowheads="1"/>
          </p:cNvSpPr>
          <p:nvPr/>
        </p:nvSpPr>
        <p:spPr bwMode="auto">
          <a:xfrm>
            <a:off x="785786" y="2132856"/>
            <a:ext cx="5643602" cy="892552"/>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A hero is a man who does what he can</a:t>
            </a:r>
            <a:r>
              <a:rPr lang="en-US" sz="2400" dirty="0" smtClean="0">
                <a:solidFill>
                  <a:srgbClr val="000000"/>
                </a:solidFill>
                <a:latin typeface="Helvetica"/>
              </a:rPr>
              <a:t>.</a:t>
            </a:r>
            <a:endParaRPr lang="en-US" sz="2400" dirty="0">
              <a:solidFill>
                <a:srgbClr val="000000"/>
              </a:solidFill>
              <a:latin typeface="Helvetica"/>
            </a:endParaRPr>
          </a:p>
          <a:p>
            <a:pPr algn="r" eaLnBrk="0" fontAlgn="auto" hangingPunct="0">
              <a:spcBef>
                <a:spcPts val="0"/>
              </a:spcBef>
              <a:spcAft>
                <a:spcPts val="0"/>
              </a:spcAft>
              <a:defRPr/>
            </a:pPr>
            <a:r>
              <a:rPr lang="en-US" sz="2800" b="1" kern="0" dirty="0">
                <a:solidFill>
                  <a:srgbClr val="C00000"/>
                </a:solidFill>
                <a:latin typeface="Arial" pitchFamily="34" charset="0"/>
                <a:ea typeface="楷体_GB2312" pitchFamily="49" charset="-122"/>
              </a:rPr>
              <a:t>            </a:t>
            </a:r>
            <a:r>
              <a:rPr lang="en-US" altLang="zh-CN" sz="2400" dirty="0" smtClean="0">
                <a:solidFill>
                  <a:srgbClr val="000000"/>
                </a:solidFill>
                <a:latin typeface="Helvetica"/>
              </a:rPr>
              <a:t>— </a:t>
            </a:r>
            <a:r>
              <a:rPr lang="en-US" sz="2400" i="1" dirty="0" err="1" smtClean="0">
                <a:solidFill>
                  <a:srgbClr val="000000"/>
                </a:solidFill>
                <a:latin typeface="Helvetica"/>
              </a:rPr>
              <a:t>Romain</a:t>
            </a:r>
            <a:r>
              <a:rPr lang="en-US" sz="2400" i="1" dirty="0" smtClean="0">
                <a:solidFill>
                  <a:srgbClr val="000000"/>
                </a:solidFill>
                <a:latin typeface="Helvetica"/>
              </a:rPr>
              <a:t> Rolland</a:t>
            </a:r>
            <a:endParaRPr lang="en-US" sz="2400" i="1" dirty="0">
              <a:solidFill>
                <a:srgbClr val="000000"/>
              </a:solidFill>
              <a:latin typeface="Helvetica"/>
            </a:endParaRPr>
          </a:p>
        </p:txBody>
      </p:sp>
      <p:sp>
        <p:nvSpPr>
          <p:cNvPr id="2" name="Rectangle 10"/>
          <p:cNvSpPr>
            <a:spLocks noChangeArrowheads="1"/>
          </p:cNvSpPr>
          <p:nvPr/>
        </p:nvSpPr>
        <p:spPr bwMode="auto">
          <a:xfrm>
            <a:off x="785786" y="4014621"/>
            <a:ext cx="5802438" cy="830997"/>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Heroism is latent in every human soul.</a:t>
            </a:r>
            <a:endParaRPr lang="en-US" altLang="zh-CN" sz="2400" dirty="0">
              <a:solidFill>
                <a:srgbClr val="000000"/>
              </a:solidFill>
              <a:latin typeface="Helvetica"/>
            </a:endParaRPr>
          </a:p>
          <a:p>
            <a:pPr algn="r" eaLnBrk="0" fontAlgn="auto" hangingPunct="0">
              <a:spcBef>
                <a:spcPts val="0"/>
              </a:spcBef>
              <a:spcAft>
                <a:spcPts val="0"/>
              </a:spcAft>
              <a:defRPr/>
            </a:pPr>
            <a:r>
              <a:rPr lang="en-US" altLang="zh-CN" sz="2400" dirty="0">
                <a:solidFill>
                  <a:srgbClr val="000000"/>
                </a:solidFill>
                <a:latin typeface="Helvetica"/>
              </a:rPr>
              <a:t>   </a:t>
            </a:r>
            <a:r>
              <a:rPr lang="en-US" altLang="zh-CN" sz="2400" dirty="0" smtClean="0">
                <a:solidFill>
                  <a:srgbClr val="000000"/>
                </a:solidFill>
                <a:latin typeface="Helvetica"/>
              </a:rPr>
              <a:t> </a:t>
            </a:r>
            <a:r>
              <a:rPr lang="en-US" altLang="zh-CN" sz="2400" i="1" dirty="0" smtClean="0">
                <a:solidFill>
                  <a:srgbClr val="000000"/>
                </a:solidFill>
                <a:latin typeface="Helvetica"/>
              </a:rPr>
              <a:t>— Joshua Lawrence Chamberlain</a:t>
            </a:r>
            <a:endParaRPr lang="en-US" altLang="zh-CN" sz="2400" i="1" dirty="0">
              <a:solidFill>
                <a:srgbClr val="000000"/>
              </a:solidFill>
              <a:latin typeface="Helvetica"/>
            </a:endParaRPr>
          </a:p>
        </p:txBody>
      </p:sp>
      <p:pic>
        <p:nvPicPr>
          <p:cNvPr id="10" name="Picture 2" descr="C:\Documents and Settings\Administrator\桌面\pictures\John Dewey.jpg"/>
          <p:cNvPicPr>
            <a:picLocks noChangeAspect="1" noChangeArrowheads="1"/>
          </p:cNvPicPr>
          <p:nvPr/>
        </p:nvPicPr>
        <p:blipFill>
          <a:blip r:embed="rId3" cstate="print"/>
          <a:stretch>
            <a:fillRect/>
          </a:stretch>
        </p:blipFill>
        <p:spPr bwMode="auto">
          <a:xfrm>
            <a:off x="6615787" y="1500174"/>
            <a:ext cx="1771088" cy="2280161"/>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4"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9" name="Picture 2" descr="C:\Documents and Settings\Administrator\桌面\pictures\John Dewey.jpg"/>
          <p:cNvPicPr>
            <a:picLocks noChangeAspect="1" noChangeArrowheads="1"/>
          </p:cNvPicPr>
          <p:nvPr/>
        </p:nvPicPr>
        <p:blipFill>
          <a:blip r:embed="rId5"/>
          <a:stretch>
            <a:fillRect/>
          </a:stretch>
        </p:blipFill>
        <p:spPr bwMode="auto">
          <a:xfrm>
            <a:off x="6588224" y="3714752"/>
            <a:ext cx="1917476" cy="2434747"/>
          </a:xfrm>
          <a:prstGeom prst="ellipse">
            <a:avLst/>
          </a:prstGeom>
          <a:ln>
            <a:noFill/>
          </a:ln>
          <a:effectLst>
            <a:softEdge rad="112500"/>
          </a:effectLst>
        </p:spPr>
      </p:pic>
    </p:spTree>
    <p:extLst>
      <p:ext uri="{BB962C8B-B14F-4D97-AF65-F5344CB8AC3E}">
        <p14:creationId xmlns:p14="http://schemas.microsoft.com/office/powerpoint/2010/main" xmlns=""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976944" y="2047018"/>
            <a:ext cx="7524145"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question does the author raise afterwards? (Para.1)</a:t>
            </a:r>
            <a:endParaRPr lang="en-US" altLang="zh-CN" sz="2400" dirty="0">
              <a:solidFill>
                <a:sysClr val="windowText" lastClr="000000"/>
              </a:solidFill>
              <a:latin typeface="Helvetica"/>
              <a:ea typeface="方正舒体"/>
            </a:endParaRPr>
          </a:p>
        </p:txBody>
      </p:sp>
      <p:sp>
        <p:nvSpPr>
          <p:cNvPr id="2" name="TextBox 1"/>
          <p:cNvSpPr txBox="1"/>
          <p:nvPr/>
        </p:nvSpPr>
        <p:spPr>
          <a:xfrm>
            <a:off x="1214414" y="4192040"/>
            <a:ext cx="6835415" cy="451406"/>
          </a:xfrm>
          <a:prstGeom prst="rect">
            <a:avLst/>
          </a:prstGeom>
          <a:noFill/>
        </p:spPr>
        <p:txBody>
          <a:bodyPr wrap="square" rtlCol="0">
            <a:spAutoFit/>
          </a:bodyPr>
          <a:lstStyle/>
          <a:p>
            <a:pPr algn="ct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Who are the heroes among us?</a:t>
            </a:r>
            <a:endParaRPr lang="en-US" altLang="zh-CN" sz="2400" dirty="0">
              <a:solidFill>
                <a:sysClr val="windowText" lastClr="000000"/>
              </a:solidFill>
              <a:latin typeface="Helvetica"/>
              <a:ea typeface="方正舒体"/>
            </a:endParaRPr>
          </a:p>
        </p:txBody>
      </p:sp>
      <p:sp>
        <p:nvSpPr>
          <p:cNvPr id="17" name="矩形 16"/>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8" name="组合 17"/>
          <p:cNvGrpSpPr/>
          <p:nvPr/>
        </p:nvGrpSpPr>
        <p:grpSpPr>
          <a:xfrm>
            <a:off x="-3176" y="63484"/>
            <a:ext cx="4071119" cy="1150938"/>
            <a:chOff x="-3176" y="63484"/>
            <a:chExt cx="4071119" cy="1150938"/>
          </a:xfrm>
        </p:grpSpPr>
        <p:pic>
          <p:nvPicPr>
            <p:cNvPr id="19"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20" name="TextBox 19"/>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8596" y="2027871"/>
            <a:ext cx="8352928" cy="3687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(Para.1)</a:t>
            </a:r>
            <a:endParaRPr lang="en-US" altLang="zh-CN" sz="2400" b="1" dirty="0">
              <a:solidFill>
                <a:sysClr val="windowText" lastClr="000000"/>
              </a:solidFill>
              <a:latin typeface="Helvetica"/>
              <a:ea typeface="方正舒体"/>
            </a:endParaRPr>
          </a:p>
        </p:txBody>
      </p:sp>
      <p:sp>
        <p:nvSpPr>
          <p:cNvPr id="25" name="矩形 24"/>
          <p:cNvSpPr/>
          <p:nvPr/>
        </p:nvSpPr>
        <p:spPr>
          <a:xfrm>
            <a:off x="785818" y="3395963"/>
            <a:ext cx="1714480"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common</a:t>
            </a:r>
            <a:endParaRPr lang="zh-CN" altLang="en-US" sz="2400" b="1" dirty="0">
              <a:solidFill>
                <a:schemeClr val="accent6">
                  <a:lumMod val="75000"/>
                </a:schemeClr>
              </a:solidFill>
              <a:latin typeface="Helvetica"/>
            </a:endParaRPr>
          </a:p>
        </p:txBody>
      </p:sp>
      <p:sp>
        <p:nvSpPr>
          <p:cNvPr id="26" name="矩形 25"/>
          <p:cNvSpPr/>
          <p:nvPr/>
        </p:nvSpPr>
        <p:spPr>
          <a:xfrm>
            <a:off x="785786" y="3824591"/>
            <a:ext cx="1716564"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victims</a:t>
            </a:r>
            <a:endParaRPr lang="zh-CN" altLang="en-US" sz="2400" b="1" dirty="0">
              <a:solidFill>
                <a:schemeClr val="accent6">
                  <a:lumMod val="75000"/>
                </a:schemeClr>
              </a:solidFill>
              <a:latin typeface="Helvetica"/>
            </a:endParaRPr>
          </a:p>
        </p:txBody>
      </p:sp>
      <p:sp>
        <p:nvSpPr>
          <p:cNvPr id="2" name="TextBox 1"/>
          <p:cNvSpPr txBox="1"/>
          <p:nvPr/>
        </p:nvSpPr>
        <p:spPr>
          <a:xfrm>
            <a:off x="785786" y="2997491"/>
            <a:ext cx="6143668" cy="1717393"/>
          </a:xfrm>
          <a:prstGeom prst="rect">
            <a:avLst/>
          </a:prstGeom>
          <a:noFill/>
        </p:spPr>
        <p:txBody>
          <a:bodyPr wrap="square" rtlCol="0">
            <a:spAutoFit/>
          </a:bodyPr>
          <a:lstStyle/>
          <a:p>
            <a:pPr algn="just">
              <a:lnSpc>
                <a:spcPct val="110000"/>
              </a:lnSpc>
            </a:pPr>
            <a:r>
              <a:rPr lang="en-US" altLang="zh-CN" sz="2400" dirty="0" smtClean="0">
                <a:latin typeface="Helvetica"/>
              </a:rPr>
              <a:t>Today the word “hero” becomes more ________ and is used to refer to both _______ and ________ of all kinds of difficulties and tragedies. </a:t>
            </a:r>
            <a:endParaRPr lang="en-US" altLang="zh-CN" sz="2400" dirty="0">
              <a:latin typeface="Helvetica"/>
            </a:endParaRPr>
          </a:p>
        </p:txBody>
      </p:sp>
      <p:sp>
        <p:nvSpPr>
          <p:cNvPr id="12" name="矩形 11"/>
          <p:cNvSpPr/>
          <p:nvPr/>
        </p:nvSpPr>
        <p:spPr>
          <a:xfrm>
            <a:off x="2926874" y="3824591"/>
            <a:ext cx="1716564"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survivors</a:t>
            </a:r>
            <a:endParaRPr lang="zh-CN" altLang="en-US" sz="2400" b="1" dirty="0">
              <a:solidFill>
                <a:schemeClr val="accent6">
                  <a:lumMod val="75000"/>
                </a:schemeClr>
              </a:solidFill>
              <a:latin typeface="Helvetica"/>
            </a:endParaRPr>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7" name="组合 16"/>
          <p:cNvGrpSpPr/>
          <p:nvPr/>
        </p:nvGrpSpPr>
        <p:grpSpPr>
          <a:xfrm>
            <a:off x="-3176" y="63484"/>
            <a:ext cx="4071119" cy="1150938"/>
            <a:chOff x="-3176" y="63484"/>
            <a:chExt cx="4071119" cy="1150938"/>
          </a:xfrm>
        </p:grpSpPr>
        <p:pic>
          <p:nvPicPr>
            <p:cNvPr id="18"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9" name="TextBox 18"/>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714376" y="1332638"/>
            <a:ext cx="7786714"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examples of heroic deeds does the author provide in Para. 2 and 3?</a:t>
            </a:r>
            <a:endParaRPr lang="zh-CN" altLang="en-US" sz="2400" dirty="0">
              <a:solidFill>
                <a:sysClr val="windowText" lastClr="000000"/>
              </a:solidFill>
              <a:latin typeface="Helvetica"/>
              <a:ea typeface="方正舒体"/>
            </a:endParaRPr>
          </a:p>
        </p:txBody>
      </p:sp>
      <p:sp>
        <p:nvSpPr>
          <p:cNvPr id="28" name="圆角矩形 27"/>
          <p:cNvSpPr/>
          <p:nvPr/>
        </p:nvSpPr>
        <p:spPr>
          <a:xfrm>
            <a:off x="1055965" y="2872482"/>
            <a:ext cx="6945059" cy="291397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1864" y="215009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TextBox 30">
            <a:hlinkClick r:id="rId4" action="ppaction://hlinksldjump"/>
          </p:cNvPr>
          <p:cNvSpPr txBox="1"/>
          <p:nvPr/>
        </p:nvSpPr>
        <p:spPr>
          <a:xfrm>
            <a:off x="822881" y="260221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2" name="TextBox 31"/>
          <p:cNvSpPr txBox="1"/>
          <p:nvPr/>
        </p:nvSpPr>
        <p:spPr>
          <a:xfrm>
            <a:off x="1357290" y="3106746"/>
            <a:ext cx="6429420" cy="2679708"/>
          </a:xfrm>
          <a:prstGeom prst="rect">
            <a:avLst/>
          </a:prstGeom>
          <a:noFill/>
        </p:spPr>
        <p:txBody>
          <a:bodyPr wrap="square" rtlCol="0">
            <a:spAutoFit/>
          </a:bodyPr>
          <a:lstStyle/>
          <a:p>
            <a:pPr marL="342900" indent="-342900">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Para 2: _________________, who ran through danger in a mass shooting and saved the life of his boss and friend, Gabrielle </a:t>
            </a:r>
            <a:r>
              <a:rPr lang="en-US" altLang="zh-CN" sz="2400" dirty="0" err="1" smtClean="0">
                <a:solidFill>
                  <a:sysClr val="windowText" lastClr="000000"/>
                </a:solidFill>
                <a:latin typeface="Helvetica"/>
                <a:ea typeface="方正舒体"/>
              </a:rPr>
              <a:t>Giffords</a:t>
            </a:r>
            <a:r>
              <a:rPr lang="en-US" altLang="zh-CN" sz="2400" dirty="0" smtClean="0">
                <a:solidFill>
                  <a:sysClr val="windowText" lastClr="000000"/>
                </a:solidFill>
                <a:latin typeface="Helvetica"/>
                <a:ea typeface="方正舒体"/>
              </a:rPr>
              <a:t>.</a:t>
            </a:r>
          </a:p>
          <a:p>
            <a:pPr marL="342900" indent="-342900">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Para 3: _______________, who saved his wife by shielding her from the hail of bullets in the mass shooting.</a:t>
            </a:r>
          </a:p>
        </p:txBody>
      </p:sp>
      <p:sp>
        <p:nvSpPr>
          <p:cNvPr id="33" name="内容占位符 2"/>
          <p:cNvSpPr txBox="1">
            <a:spLocks/>
          </p:cNvSpPr>
          <p:nvPr/>
        </p:nvSpPr>
        <p:spPr>
          <a:xfrm>
            <a:off x="2786050" y="3063875"/>
            <a:ext cx="2928958" cy="720726"/>
          </a:xfrm>
          <a:prstGeom prst="rect">
            <a:avLst/>
          </a:prstGeom>
          <a:noFill/>
          <a:ln>
            <a:noFill/>
          </a:ln>
        </p:spPr>
        <p:txBody>
          <a:bodyPr/>
          <a:lstStyle/>
          <a:p>
            <a:pPr algn="ctr">
              <a:defRPr/>
            </a:pPr>
            <a:r>
              <a:rPr lang="en-US" altLang="zh-CN" sz="2400" b="1" kern="0" dirty="0" smtClean="0">
                <a:solidFill>
                  <a:schemeClr val="accent6">
                    <a:lumMod val="75000"/>
                  </a:schemeClr>
                </a:solidFill>
                <a:latin typeface="Helvetica"/>
                <a:ea typeface="楷体_GB2312" pitchFamily="49" charset="-122"/>
              </a:rPr>
              <a:t>Daniel </a:t>
            </a:r>
            <a:r>
              <a:rPr lang="en-US" altLang="zh-CN" sz="2400" b="1" kern="0" dirty="0" err="1" smtClean="0">
                <a:solidFill>
                  <a:schemeClr val="accent6">
                    <a:lumMod val="75000"/>
                  </a:schemeClr>
                </a:solidFill>
                <a:latin typeface="Helvetica"/>
                <a:ea typeface="楷体_GB2312" pitchFamily="49" charset="-122"/>
              </a:rPr>
              <a:t>Hernardez</a:t>
            </a:r>
            <a:endParaRPr lang="zh-CN" altLang="en-US" sz="2400" b="1" kern="0" dirty="0">
              <a:solidFill>
                <a:schemeClr val="accent6">
                  <a:lumMod val="75000"/>
                </a:schemeClr>
              </a:solidFill>
              <a:latin typeface="Helvetica"/>
              <a:ea typeface="楷体_GB2312" pitchFamily="49" charset="-122"/>
            </a:endParaRPr>
          </a:p>
        </p:txBody>
      </p:sp>
      <p:sp>
        <p:nvSpPr>
          <p:cNvPr id="34" name="内容占位符 2"/>
          <p:cNvSpPr txBox="1">
            <a:spLocks/>
          </p:cNvSpPr>
          <p:nvPr/>
        </p:nvSpPr>
        <p:spPr>
          <a:xfrm>
            <a:off x="2800329" y="4603762"/>
            <a:ext cx="2557489" cy="720726"/>
          </a:xfrm>
          <a:prstGeom prst="rect">
            <a:avLst/>
          </a:prstGeom>
          <a:noFill/>
          <a:ln>
            <a:noFill/>
          </a:ln>
        </p:spPr>
        <p:txBody>
          <a:bodyPr/>
          <a:lstStyle/>
          <a:p>
            <a:pPr algn="ctr">
              <a:defRPr/>
            </a:pPr>
            <a:r>
              <a:rPr lang="en-US" altLang="zh-CN" sz="2400" b="1" kern="0" dirty="0" smtClean="0">
                <a:solidFill>
                  <a:schemeClr val="accent6">
                    <a:lumMod val="75000"/>
                  </a:schemeClr>
                </a:solidFill>
                <a:latin typeface="Helvetica"/>
                <a:ea typeface="楷体_GB2312" pitchFamily="49" charset="-122"/>
              </a:rPr>
              <a:t>Dory Stoddard</a:t>
            </a:r>
            <a:endParaRPr lang="zh-CN" altLang="en-US" sz="2400" b="1" kern="0" dirty="0">
              <a:solidFill>
                <a:schemeClr val="accent6">
                  <a:lumMod val="75000"/>
                </a:schemeClr>
              </a:solidFill>
              <a:latin typeface="Helvetica"/>
              <a:ea typeface="楷体_GB2312" pitchFamily="49" charset="-122"/>
            </a:endParaRPr>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5" name="组合 14"/>
          <p:cNvGrpSpPr/>
          <p:nvPr/>
        </p:nvGrpSpPr>
        <p:grpSpPr>
          <a:xfrm>
            <a:off x="-3176" y="63484"/>
            <a:ext cx="4071119" cy="1150938"/>
            <a:chOff x="-3176" y="63484"/>
            <a:chExt cx="4071119" cy="1150938"/>
          </a:xfrm>
        </p:grpSpPr>
        <p:pic>
          <p:nvPicPr>
            <p:cNvPr id="16"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17" name="TextBox 16"/>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3"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5"/>
          <p:cNvSpPr>
            <a:spLocks noChangeArrowheads="1"/>
          </p:cNvSpPr>
          <p:nvPr/>
        </p:nvSpPr>
        <p:spPr bwMode="auto">
          <a:xfrm>
            <a:off x="714376" y="1761266"/>
            <a:ext cx="7786714"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conclusion does the author draw from the two examples? ( Para.4)</a:t>
            </a:r>
            <a:endParaRPr lang="zh-CN" altLang="en-US" sz="2400" dirty="0">
              <a:solidFill>
                <a:sysClr val="windowText" lastClr="000000"/>
              </a:solidFill>
              <a:latin typeface="Helvetica"/>
              <a:ea typeface="方正舒体"/>
            </a:endParaRPr>
          </a:p>
        </p:txBody>
      </p:sp>
      <p:sp>
        <p:nvSpPr>
          <p:cNvPr id="24" name="圆角矩形 23"/>
          <p:cNvSpPr/>
          <p:nvPr/>
        </p:nvSpPr>
        <p:spPr>
          <a:xfrm>
            <a:off x="1055965" y="3515424"/>
            <a:ext cx="6802183" cy="98514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1864" y="279303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4" action="ppaction://hlinksldjump"/>
          </p:cNvPr>
          <p:cNvSpPr txBox="1"/>
          <p:nvPr/>
        </p:nvSpPr>
        <p:spPr>
          <a:xfrm>
            <a:off x="822881" y="3245152"/>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7" name="TextBox 26"/>
          <p:cNvSpPr txBox="1"/>
          <p:nvPr/>
        </p:nvSpPr>
        <p:spPr>
          <a:xfrm>
            <a:off x="1357290" y="3749688"/>
            <a:ext cx="6429420" cy="451406"/>
          </a:xfrm>
          <a:prstGeom prst="rect">
            <a:avLst/>
          </a:prstGeom>
          <a:noFill/>
        </p:spPr>
        <p:txBody>
          <a:bodyPr wrap="square" rtlCol="0">
            <a:spAutoFit/>
          </a:bodyPr>
          <a:lstStyle/>
          <a:p>
            <a:pPr marL="342900" indent="-342900" algn="ct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They are civilian heroes.</a:t>
            </a: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3" name="组合 12"/>
          <p:cNvGrpSpPr/>
          <p:nvPr/>
        </p:nvGrpSpPr>
        <p:grpSpPr>
          <a:xfrm>
            <a:off x="-3176" y="63484"/>
            <a:ext cx="4071119" cy="1150938"/>
            <a:chOff x="-3176" y="63484"/>
            <a:chExt cx="4071119" cy="1150938"/>
          </a:xfrm>
        </p:grpSpPr>
        <p:pic>
          <p:nvPicPr>
            <p:cNvPr id="14"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16" name="TextBox 15"/>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1"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8556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0034" y="1752549"/>
            <a:ext cx="8215370" cy="37481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2-4)</a:t>
            </a:r>
            <a:endParaRPr lang="en-US" altLang="zh-CN" sz="2400" b="1" dirty="0">
              <a:solidFill>
                <a:sysClr val="windowText" lastClr="000000"/>
              </a:solidFill>
              <a:latin typeface="Helvetica"/>
              <a:ea typeface="方正舒体"/>
            </a:endParaRPr>
          </a:p>
        </p:txBody>
      </p:sp>
      <p:sp>
        <p:nvSpPr>
          <p:cNvPr id="2" name="TextBox 1"/>
          <p:cNvSpPr txBox="1"/>
          <p:nvPr/>
        </p:nvSpPr>
        <p:spPr>
          <a:xfrm>
            <a:off x="785786" y="2783237"/>
            <a:ext cx="6254873" cy="1532727"/>
          </a:xfrm>
          <a:prstGeom prst="rect">
            <a:avLst/>
          </a:prstGeom>
          <a:noFill/>
        </p:spPr>
        <p:txBody>
          <a:bodyPr wrap="square" rtlCol="0">
            <a:spAutoFit/>
          </a:bodyPr>
          <a:lstStyle/>
          <a:p>
            <a:pPr>
              <a:lnSpc>
                <a:spcPct val="130000"/>
              </a:lnSpc>
            </a:pPr>
            <a:r>
              <a:rPr lang="en-US" altLang="zh-CN" sz="2400" dirty="0" smtClean="0">
                <a:latin typeface="Helvetica"/>
              </a:rPr>
              <a:t>Both Daniel and Dory are _______ heroes as they acted instinctively with ________ and ______ when situations call for. </a:t>
            </a:r>
            <a:endParaRPr lang="en-US" altLang="zh-CN" sz="2400" dirty="0">
              <a:latin typeface="Helvetica"/>
            </a:endParaRPr>
          </a:p>
        </p:txBody>
      </p:sp>
      <p:sp>
        <p:nvSpPr>
          <p:cNvPr id="10" name="内容占位符 2"/>
          <p:cNvSpPr txBox="1">
            <a:spLocks/>
          </p:cNvSpPr>
          <p:nvPr/>
        </p:nvSpPr>
        <p:spPr>
          <a:xfrm flipH="1">
            <a:off x="3857620" y="2783237"/>
            <a:ext cx="2143140"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civilian</a:t>
            </a:r>
            <a:endParaRPr lang="zh-CN" altLang="en-US" sz="24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4786314" y="3245199"/>
            <a:ext cx="1847869" cy="720726"/>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courage</a:t>
            </a:r>
            <a:endParaRPr lang="zh-CN" altLang="en-US" sz="2400" b="1" kern="0" dirty="0">
              <a:solidFill>
                <a:schemeClr val="accent6">
                  <a:lumMod val="75000"/>
                </a:schemeClr>
              </a:solidFill>
              <a:latin typeface="Helvetica"/>
              <a:ea typeface="楷体_GB2312" pitchFamily="49" charset="-122"/>
            </a:endParaRPr>
          </a:p>
        </p:txBody>
      </p:sp>
      <p:sp>
        <p:nvSpPr>
          <p:cNvPr id="13" name="内容占位符 2"/>
          <p:cNvSpPr txBox="1">
            <a:spLocks/>
          </p:cNvSpPr>
          <p:nvPr/>
        </p:nvSpPr>
        <p:spPr>
          <a:xfrm>
            <a:off x="857256" y="3714758"/>
            <a:ext cx="2214546" cy="714374"/>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grace</a:t>
            </a:r>
            <a:endParaRPr lang="zh-CN" altLang="en-US" sz="2400" b="1" kern="0" dirty="0">
              <a:solidFill>
                <a:schemeClr val="accent6">
                  <a:lumMod val="75000"/>
                </a:schemeClr>
              </a:solidFill>
              <a:latin typeface="Helvetica"/>
              <a:ea typeface="楷体_GB2312" pitchFamily="49" charset="-122"/>
            </a:endParaRPr>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8" name="组合 17"/>
          <p:cNvGrpSpPr/>
          <p:nvPr/>
        </p:nvGrpSpPr>
        <p:grpSpPr>
          <a:xfrm>
            <a:off x="-3176" y="63484"/>
            <a:ext cx="4071119" cy="1150938"/>
            <a:chOff x="-3176" y="63484"/>
            <a:chExt cx="4071119" cy="1150938"/>
          </a:xfrm>
        </p:grpSpPr>
        <p:pic>
          <p:nvPicPr>
            <p:cNvPr id="19"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20" name="TextBox 19"/>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a:spLocks noChangeArrowheads="1"/>
          </p:cNvSpPr>
          <p:nvPr/>
        </p:nvSpPr>
        <p:spPr bwMode="auto">
          <a:xfrm>
            <a:off x="1069486" y="1666447"/>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Structure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1-4)</a:t>
            </a:r>
            <a:endParaRPr lang="en-US" altLang="zh-CN" sz="2400" b="1" dirty="0">
              <a:solidFill>
                <a:sysClr val="windowText" lastClr="000000"/>
              </a:solidFill>
              <a:latin typeface="Helvetica"/>
              <a:ea typeface="方正舒体"/>
            </a:endParaRPr>
          </a:p>
        </p:txBody>
      </p:sp>
      <p:sp>
        <p:nvSpPr>
          <p:cNvPr id="19" name="平行四边形 18"/>
          <p:cNvSpPr/>
          <p:nvPr/>
        </p:nvSpPr>
        <p:spPr>
          <a:xfrm>
            <a:off x="285720" y="3071810"/>
            <a:ext cx="2357454" cy="1357322"/>
          </a:xfrm>
          <a:prstGeom prst="parallelogram">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bg2">
                    <a:lumMod val="10000"/>
                  </a:schemeClr>
                </a:solidFill>
              </a:rPr>
              <a:t>Question</a:t>
            </a:r>
            <a:endParaRPr lang="zh-CN" altLang="en-US" sz="2800" b="1" dirty="0">
              <a:solidFill>
                <a:schemeClr val="bg2">
                  <a:lumMod val="10000"/>
                </a:schemeClr>
              </a:solidFill>
            </a:endParaRPr>
          </a:p>
        </p:txBody>
      </p:sp>
      <p:sp>
        <p:nvSpPr>
          <p:cNvPr id="21" name="下箭头 20"/>
          <p:cNvSpPr/>
          <p:nvPr/>
        </p:nvSpPr>
        <p:spPr>
          <a:xfrm rot="16200000">
            <a:off x="2594168" y="3331710"/>
            <a:ext cx="646362" cy="83410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3215461" y="3071810"/>
            <a:ext cx="2402709" cy="1357322"/>
          </a:xfrm>
          <a:prstGeom prst="parallelogram">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bg2">
                    <a:lumMod val="10000"/>
                  </a:schemeClr>
                </a:solidFill>
              </a:rPr>
              <a:t>Examples</a:t>
            </a:r>
            <a:r>
              <a:rPr lang="en-US" sz="2800" b="1" dirty="0" smtClean="0"/>
              <a:t> </a:t>
            </a:r>
            <a:endParaRPr lang="zh-CN" altLang="en-US" sz="2800" b="1" dirty="0"/>
          </a:p>
        </p:txBody>
      </p:sp>
      <p:sp>
        <p:nvSpPr>
          <p:cNvPr id="23" name="平行四边形 22"/>
          <p:cNvSpPr/>
          <p:nvPr/>
        </p:nvSpPr>
        <p:spPr>
          <a:xfrm>
            <a:off x="6215074" y="3071810"/>
            <a:ext cx="2500330" cy="1357322"/>
          </a:xfrm>
          <a:prstGeom prst="parallelogram">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bg2">
                    <a:lumMod val="10000"/>
                  </a:schemeClr>
                </a:solidFill>
              </a:rPr>
              <a:t>Conclusion </a:t>
            </a:r>
            <a:endParaRPr lang="zh-CN" altLang="en-US" sz="2800" b="1" dirty="0">
              <a:solidFill>
                <a:schemeClr val="bg2">
                  <a:lumMod val="10000"/>
                </a:schemeClr>
              </a:solidFill>
            </a:endParaRPr>
          </a:p>
        </p:txBody>
      </p:sp>
      <p:sp>
        <p:nvSpPr>
          <p:cNvPr id="24" name="下箭头 23"/>
          <p:cNvSpPr/>
          <p:nvPr/>
        </p:nvSpPr>
        <p:spPr>
          <a:xfrm rot="16200000">
            <a:off x="5594564" y="3331710"/>
            <a:ext cx="646362" cy="83410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5" name="组合 14"/>
          <p:cNvGrpSpPr/>
          <p:nvPr/>
        </p:nvGrpSpPr>
        <p:grpSpPr>
          <a:xfrm>
            <a:off x="-3176" y="63484"/>
            <a:ext cx="4071119" cy="1150938"/>
            <a:chOff x="-3176" y="63484"/>
            <a:chExt cx="4071119" cy="1150938"/>
          </a:xfrm>
        </p:grpSpPr>
        <p:pic>
          <p:nvPicPr>
            <p:cNvPr id="16"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17" name="TextBox 16"/>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4238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8202" y="1500174"/>
            <a:ext cx="8733606" cy="1143152"/>
            <a:chOff x="-18202" y="1500174"/>
            <a:chExt cx="8733606" cy="1143152"/>
          </a:xfrm>
        </p:grpSpPr>
        <p:sp>
          <p:nvSpPr>
            <p:cNvPr id="6" name="圆角矩形 5"/>
            <p:cNvSpPr/>
            <p:nvPr/>
          </p:nvSpPr>
          <p:spPr>
            <a:xfrm>
              <a:off x="412423" y="2021001"/>
              <a:ext cx="8302981" cy="62232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02" y="1500174"/>
              <a:ext cx="1446930" cy="10928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322815" y="1861914"/>
              <a:ext cx="1073620" cy="369379"/>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285852" y="2143116"/>
              <a:ext cx="7286676" cy="428772"/>
            </a:xfrm>
            <a:prstGeom prst="rect">
              <a:avLst/>
            </a:prstGeom>
            <a:noFill/>
          </p:spPr>
          <p:txBody>
            <a:bodyPr wrap="square" rtlCol="0">
              <a:spAutoFit/>
            </a:bodyPr>
            <a:lstStyle/>
            <a:p>
              <a:pPr marL="342900" indent="-342900">
                <a:lnSpc>
                  <a:spcPts val="2800"/>
                </a:lnSpc>
                <a:spcBef>
                  <a:spcPct val="20000"/>
                </a:spcBef>
                <a:buClr>
                  <a:srgbClr val="D16349"/>
                </a:buClr>
                <a:buSzPct val="85000"/>
              </a:pPr>
              <a:r>
                <a:rPr lang="en-US" altLang="zh-CN" sz="2300" dirty="0" smtClean="0">
                  <a:solidFill>
                    <a:sysClr val="windowText" lastClr="000000"/>
                  </a:solidFill>
                  <a:latin typeface="Helvetica"/>
                  <a:ea typeface="方正舒体"/>
                </a:rPr>
                <a:t>Are first responders considered heroes, too?</a:t>
              </a:r>
            </a:p>
          </p:txBody>
        </p:sp>
      </p:grpSp>
      <p:sp>
        <p:nvSpPr>
          <p:cNvPr id="22" name="矩形 2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23" name="组合 22"/>
          <p:cNvGrpSpPr/>
          <p:nvPr/>
        </p:nvGrpSpPr>
        <p:grpSpPr>
          <a:xfrm>
            <a:off x="-3176" y="63484"/>
            <a:ext cx="4071119" cy="1150938"/>
            <a:chOff x="-3176" y="63484"/>
            <a:chExt cx="4071119" cy="1150938"/>
          </a:xfrm>
        </p:grpSpPr>
        <p:pic>
          <p:nvPicPr>
            <p:cNvPr id="24"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25" name="TextBox 24"/>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grpSp>
        <p:nvGrpSpPr>
          <p:cNvPr id="37" name="组合 36"/>
          <p:cNvGrpSpPr/>
          <p:nvPr/>
        </p:nvGrpSpPr>
        <p:grpSpPr>
          <a:xfrm>
            <a:off x="42379" y="5402501"/>
            <a:ext cx="9673157" cy="1026895"/>
            <a:chOff x="42379" y="5402501"/>
            <a:chExt cx="9673157" cy="1026895"/>
          </a:xfrm>
        </p:grpSpPr>
        <p:sp>
          <p:nvSpPr>
            <p:cNvPr id="20" name="矩形 45"/>
            <p:cNvSpPr>
              <a:spLocks noChangeArrowheads="1"/>
            </p:cNvSpPr>
            <p:nvPr/>
          </p:nvSpPr>
          <p:spPr bwMode="auto">
            <a:xfrm>
              <a:off x="42379" y="5977990"/>
              <a:ext cx="9072593" cy="451406"/>
            </a:xfrm>
            <a:prstGeom prst="rect">
              <a:avLst/>
            </a:prstGeom>
            <a:ln w="38100">
              <a:solidFill>
                <a:srgbClr val="FF6600"/>
              </a:solidFill>
              <a:headEnd/>
              <a:tailEnd/>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spcBef>
                  <a:spcPct val="20000"/>
                </a:spcBef>
                <a:buClr>
                  <a:srgbClr val="D16349"/>
                </a:buClr>
                <a:buSzPct val="85000"/>
              </a:pPr>
              <a:endParaRPr lang="zh-CN" altLang="en-US" sz="2400" dirty="0" smtClean="0"/>
            </a:p>
          </p:txBody>
        </p:sp>
        <p:sp>
          <p:nvSpPr>
            <p:cNvPr id="21" name="TextBox 20"/>
            <p:cNvSpPr txBox="1"/>
            <p:nvPr/>
          </p:nvSpPr>
          <p:spPr>
            <a:xfrm>
              <a:off x="251377" y="5983120"/>
              <a:ext cx="9464159" cy="446276"/>
            </a:xfrm>
            <a:prstGeom prst="rect">
              <a:avLst/>
            </a:prstGeom>
            <a:noFill/>
          </p:spPr>
          <p:txBody>
            <a:bodyPr wrap="square" rtlCol="0">
              <a:spAutoFit/>
            </a:bodyPr>
            <a:lstStyle/>
            <a:p>
              <a:r>
                <a:rPr lang="en-US" sz="2300" b="1" dirty="0" smtClean="0">
                  <a:latin typeface="Helvetica"/>
                </a:rPr>
                <a:t>                    </a:t>
              </a:r>
              <a:r>
                <a:rPr lang="en-US" sz="2300" dirty="0" smtClean="0">
                  <a:latin typeface="Helvetica"/>
                </a:rPr>
                <a:t>               First responders are also honored as heroes.</a:t>
              </a:r>
            </a:p>
          </p:txBody>
        </p:sp>
        <p:sp>
          <p:nvSpPr>
            <p:cNvPr id="28" name="下箭头 27"/>
            <p:cNvSpPr/>
            <p:nvPr/>
          </p:nvSpPr>
          <p:spPr>
            <a:xfrm>
              <a:off x="3933049" y="5402501"/>
              <a:ext cx="353199" cy="517714"/>
            </a:xfrm>
            <a:prstGeom prst="down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9" name="矩形 28"/>
            <p:cNvSpPr/>
            <p:nvPr/>
          </p:nvSpPr>
          <p:spPr>
            <a:xfrm>
              <a:off x="71406" y="6000624"/>
              <a:ext cx="3110147" cy="428772"/>
            </a:xfrm>
            <a:prstGeom prst="rect">
              <a:avLst/>
            </a:prstGeom>
          </p:spPr>
          <p:txBody>
            <a:bodyPr wrap="none">
              <a:spAutoFit/>
            </a:bodyPr>
            <a:lstStyle/>
            <a:p>
              <a:pPr>
                <a:lnSpc>
                  <a:spcPts val="2800"/>
                </a:lnSpc>
                <a:spcBef>
                  <a:spcPct val="20000"/>
                </a:spcBef>
                <a:buClr>
                  <a:srgbClr val="D16349"/>
                </a:buClr>
                <a:buSzPct val="85000"/>
              </a:pPr>
              <a:r>
                <a:rPr lang="en-US" altLang="zh-CN" sz="2300" b="1" dirty="0" smtClean="0">
                  <a:solidFill>
                    <a:srgbClr val="FF6600"/>
                  </a:solidFill>
                  <a:latin typeface="Helvetica"/>
                  <a:ea typeface="方正舒体"/>
                </a:rPr>
                <a:t>Conclusion(implied):</a:t>
              </a:r>
            </a:p>
          </p:txBody>
        </p:sp>
      </p:grpSp>
      <p:grpSp>
        <p:nvGrpSpPr>
          <p:cNvPr id="35" name="组合 34"/>
          <p:cNvGrpSpPr/>
          <p:nvPr/>
        </p:nvGrpSpPr>
        <p:grpSpPr>
          <a:xfrm>
            <a:off x="-32" y="3491858"/>
            <a:ext cx="8858312" cy="1865968"/>
            <a:chOff x="-32" y="3491858"/>
            <a:chExt cx="8858312" cy="1865968"/>
          </a:xfrm>
        </p:grpSpPr>
        <p:sp>
          <p:nvSpPr>
            <p:cNvPr id="10" name="圆角矩形 9"/>
            <p:cNvSpPr/>
            <p:nvPr/>
          </p:nvSpPr>
          <p:spPr>
            <a:xfrm>
              <a:off x="412423" y="3960814"/>
              <a:ext cx="8302981" cy="136911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 y="3491858"/>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340985" y="3943976"/>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251378" y="4188275"/>
              <a:ext cx="8606902" cy="1169551"/>
            </a:xfrm>
            <a:prstGeom prst="rect">
              <a:avLst/>
            </a:prstGeom>
            <a:noFill/>
          </p:spPr>
          <p:txBody>
            <a:bodyPr wrap="square" rtlCol="0">
              <a:spAutoFit/>
            </a:bodyPr>
            <a:lstStyle/>
            <a:p>
              <a:pPr marL="342900" indent="-342900">
                <a:lnSpc>
                  <a:spcPts val="2800"/>
                </a:lnSpc>
                <a:spcBef>
                  <a:spcPct val="20000"/>
                </a:spcBef>
                <a:buClr>
                  <a:srgbClr val="D16349"/>
                </a:buClr>
                <a:buSzPct val="85000"/>
              </a:pPr>
              <a:r>
                <a:rPr lang="en-US" altLang="zh-CN" sz="2300" dirty="0" smtClean="0">
                  <a:solidFill>
                    <a:sysClr val="windowText" lastClr="000000"/>
                  </a:solidFill>
                  <a:latin typeface="Helvetica"/>
                  <a:ea typeface="方正舒体"/>
                </a:rPr>
                <a:t>          Sergeant Ryan Russell, who tried to stop a drunk driver in a stolen snowplow with only his police car and his good will to help others, and was killed. </a:t>
              </a:r>
            </a:p>
          </p:txBody>
        </p:sp>
      </p:grpSp>
      <p:grpSp>
        <p:nvGrpSpPr>
          <p:cNvPr id="34" name="组合 33"/>
          <p:cNvGrpSpPr/>
          <p:nvPr/>
        </p:nvGrpSpPr>
        <p:grpSpPr>
          <a:xfrm>
            <a:off x="500034" y="2723344"/>
            <a:ext cx="8286808" cy="991408"/>
            <a:chOff x="500034" y="2723344"/>
            <a:chExt cx="8286808" cy="991408"/>
          </a:xfrm>
        </p:grpSpPr>
        <p:sp>
          <p:nvSpPr>
            <p:cNvPr id="27" name="下箭头 26"/>
            <p:cNvSpPr/>
            <p:nvPr/>
          </p:nvSpPr>
          <p:spPr>
            <a:xfrm>
              <a:off x="3933049" y="2723344"/>
              <a:ext cx="353199" cy="562780"/>
            </a:xfrm>
            <a:prstGeom prst="down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5" name="矩形 45"/>
            <p:cNvSpPr>
              <a:spLocks noChangeArrowheads="1"/>
            </p:cNvSpPr>
            <p:nvPr/>
          </p:nvSpPr>
          <p:spPr bwMode="auto">
            <a:xfrm>
              <a:off x="500034" y="3263346"/>
              <a:ext cx="8286808" cy="451406"/>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is the example of first responders? (Para. 6)</a:t>
              </a:r>
              <a:endParaRPr lang="en-US" altLang="zh-CN" sz="2400" dirty="0">
                <a:solidFill>
                  <a:sysClr val="windowText" lastClr="000000"/>
                </a:solidFill>
                <a:latin typeface="Helvetica"/>
                <a:ea typeface="方正舒体"/>
              </a:endParaRPr>
            </a:p>
          </p:txBody>
        </p:sp>
      </p:grpSp>
      <p:sp>
        <p:nvSpPr>
          <p:cNvPr id="9" name="矩形 45"/>
          <p:cNvSpPr>
            <a:spLocks noChangeArrowheads="1"/>
          </p:cNvSpPr>
          <p:nvPr/>
        </p:nvSpPr>
        <p:spPr bwMode="auto">
          <a:xfrm>
            <a:off x="428596" y="1285902"/>
            <a:ext cx="8286808" cy="451406"/>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is the question raised by the author in Para. 5?</a:t>
            </a:r>
            <a:endParaRPr lang="en-US" altLang="zh-CN" sz="2400" dirty="0">
              <a:solidFill>
                <a:sysClr val="windowText" lastClr="000000"/>
              </a:solidFill>
              <a:latin typeface="Helvetica"/>
              <a:ea typeface="方正舒体"/>
            </a:endParaRPr>
          </a:p>
        </p:txBody>
      </p:sp>
      <p:pic>
        <p:nvPicPr>
          <p:cNvPr id="19"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圆角矩形 16"/>
          <p:cNvSpPr/>
          <p:nvPr/>
        </p:nvSpPr>
        <p:spPr>
          <a:xfrm rot="21000000">
            <a:off x="1163204" y="3085369"/>
            <a:ext cx="7126978" cy="856502"/>
          </a:xfrm>
          <a:prstGeom prst="roundRect">
            <a:avLst/>
          </a:prstGeom>
          <a:solidFill>
            <a:srgbClr val="FFC000"/>
          </a:solidFill>
          <a:ln w="57150">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smtClean="0">
                <a:solidFill>
                  <a:schemeClr val="bg2">
                    <a:lumMod val="10000"/>
                  </a:schemeClr>
                </a:solidFill>
              </a:rPr>
              <a:t>Question-Example-Conclusion Pattern</a:t>
            </a:r>
            <a:endParaRPr lang="zh-CN" altLang="en-US" sz="3200" dirty="0">
              <a:solidFill>
                <a:schemeClr val="bg2">
                  <a:lumMod val="10000"/>
                </a:schemeClr>
              </a:solidFill>
            </a:endParaRPr>
          </a:p>
        </p:txBody>
      </p:sp>
    </p:spTree>
    <p:extLst>
      <p:ext uri="{BB962C8B-B14F-4D97-AF65-F5344CB8AC3E}">
        <p14:creationId xmlns:p14="http://schemas.microsoft.com/office/powerpoint/2010/main" xmlns="" val="97882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85720" y="2600736"/>
            <a:ext cx="8137414" cy="2542775"/>
            <a:chOff x="285720" y="2600736"/>
            <a:chExt cx="8137414" cy="2542775"/>
          </a:xfrm>
        </p:grpSpPr>
        <p:sp>
          <p:nvSpPr>
            <p:cNvPr id="29" name="矩形 28"/>
            <p:cNvSpPr/>
            <p:nvPr/>
          </p:nvSpPr>
          <p:spPr>
            <a:xfrm>
              <a:off x="1285852" y="3807593"/>
              <a:ext cx="6956104" cy="978729"/>
            </a:xfrm>
            <a:prstGeom prst="rect">
              <a:avLst/>
            </a:prstGeom>
          </p:spPr>
          <p:txBody>
            <a:bodyPr wrap="square">
              <a:spAutoFit/>
            </a:bodyPr>
            <a:lstStyle/>
            <a:p>
              <a:pPr lvl="0">
                <a:lnSpc>
                  <a:spcPct val="120000"/>
                </a:lnSpc>
                <a:spcBef>
                  <a:spcPct val="20000"/>
                </a:spcBef>
                <a:buClr>
                  <a:srgbClr val="D16349"/>
                </a:buClr>
                <a:buSzPct val="85000"/>
              </a:pPr>
              <a:r>
                <a:rPr lang="en-US" altLang="zh-CN" sz="2400" dirty="0" smtClean="0">
                  <a:solidFill>
                    <a:sysClr val="windowText" lastClr="000000"/>
                  </a:solidFill>
                  <a:latin typeface="Helvetica"/>
                  <a:ea typeface="方正舒体"/>
                </a:rPr>
                <a:t>These people were called heroes because they performed acts of _____________________.</a:t>
              </a:r>
            </a:p>
          </p:txBody>
        </p:sp>
        <p:sp>
          <p:nvSpPr>
            <p:cNvPr id="15" name="圆角矩形 14"/>
            <p:cNvSpPr/>
            <p:nvPr/>
          </p:nvSpPr>
          <p:spPr>
            <a:xfrm>
              <a:off x="822880" y="3476946"/>
              <a:ext cx="7600254" cy="166656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20" y="2600736"/>
              <a:ext cx="1498787"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4" action="ppaction://hlinksldjump"/>
            </p:cNvPr>
            <p:cNvSpPr txBox="1"/>
            <p:nvPr/>
          </p:nvSpPr>
          <p:spPr>
            <a:xfrm>
              <a:off x="626738" y="3052854"/>
              <a:ext cx="1112098"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8" name="矩形 45"/>
          <p:cNvSpPr>
            <a:spLocks noChangeArrowheads="1"/>
          </p:cNvSpPr>
          <p:nvPr/>
        </p:nvSpPr>
        <p:spPr bwMode="auto">
          <a:xfrm>
            <a:off x="822881" y="1428736"/>
            <a:ext cx="7678209" cy="810478"/>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According to the writer, what were heroes in the past? (Para. 7)</a:t>
            </a:r>
            <a:endParaRPr lang="en-US" altLang="zh-CN" sz="2400" dirty="0">
              <a:solidFill>
                <a:sysClr val="windowText" lastClr="000000"/>
              </a:solidFill>
              <a:latin typeface="Helvetica"/>
              <a:ea typeface="方正舒体"/>
            </a:endParaRPr>
          </a:p>
        </p:txBody>
      </p:sp>
      <p:sp>
        <p:nvSpPr>
          <p:cNvPr id="26" name="内容占位符 2"/>
          <p:cNvSpPr txBox="1">
            <a:spLocks/>
          </p:cNvSpPr>
          <p:nvPr/>
        </p:nvSpPr>
        <p:spPr>
          <a:xfrm flipH="1">
            <a:off x="3571868" y="4181484"/>
            <a:ext cx="4000528"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extraordinary courage</a:t>
            </a:r>
            <a:endParaRPr lang="zh-CN" altLang="en-US" sz="2400" b="1" kern="0" dirty="0">
              <a:solidFill>
                <a:schemeClr val="accent6">
                  <a:lumMod val="75000"/>
                </a:schemeClr>
              </a:solidFill>
              <a:latin typeface="Helvetica"/>
              <a:ea typeface="楷体_GB2312" pitchFamily="49" charset="-122"/>
            </a:endParaRPr>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25" name="组合 24"/>
          <p:cNvGrpSpPr/>
          <p:nvPr/>
        </p:nvGrpSpPr>
        <p:grpSpPr>
          <a:xfrm>
            <a:off x="-3176" y="63484"/>
            <a:ext cx="4071119" cy="1150938"/>
            <a:chOff x="-3176" y="63484"/>
            <a:chExt cx="4071119" cy="1150938"/>
          </a:xfrm>
        </p:grpSpPr>
        <p:pic>
          <p:nvPicPr>
            <p:cNvPr id="27"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28" name="TextBox 27"/>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9"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66553" y="2651192"/>
            <a:ext cx="7522148" cy="75041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06" y="185736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412423" y="2309482"/>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1262697" y="1500174"/>
            <a:ext cx="6452575" cy="451406"/>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are heroes nowadays? (Para.8)</a:t>
            </a:r>
            <a:endParaRPr lang="en-US" altLang="zh-CN" sz="2400" dirty="0">
              <a:solidFill>
                <a:sysClr val="windowText" lastClr="000000"/>
              </a:solidFill>
              <a:latin typeface="Helvetica"/>
              <a:ea typeface="方正舒体"/>
            </a:endParaRPr>
          </a:p>
        </p:txBody>
      </p:sp>
      <p:sp>
        <p:nvSpPr>
          <p:cNvPr id="2" name="TextBox 1"/>
          <p:cNvSpPr txBox="1"/>
          <p:nvPr/>
        </p:nvSpPr>
        <p:spPr>
          <a:xfrm>
            <a:off x="1090595" y="2786058"/>
            <a:ext cx="7642979" cy="535531"/>
          </a:xfrm>
          <a:prstGeom prst="rect">
            <a:avLst/>
          </a:prstGeom>
          <a:noFill/>
        </p:spPr>
        <p:txBody>
          <a:bodyPr wrap="square" rtlCol="0">
            <a:spAutoFit/>
          </a:bodyPr>
          <a:lstStyle/>
          <a:p>
            <a:pPr>
              <a:lnSpc>
                <a:spcPct val="120000"/>
              </a:lnSpc>
              <a:spcBef>
                <a:spcPct val="20000"/>
              </a:spcBef>
              <a:buClr>
                <a:srgbClr val="D16349"/>
              </a:buClr>
              <a:buSzPct val="85000"/>
            </a:pPr>
            <a:r>
              <a:rPr lang="en-US" altLang="zh-CN" sz="2400" dirty="0" smtClean="0">
                <a:solidFill>
                  <a:sysClr val="windowText" lastClr="000000"/>
                </a:solidFill>
                <a:latin typeface="Helvetica"/>
                <a:ea typeface="方正舒体"/>
              </a:rPr>
              <a:t>Nowadays, our heroes are ________ men and women. </a:t>
            </a:r>
            <a:endParaRPr lang="en-US" altLang="zh-CN" sz="2400" dirty="0">
              <a:solidFill>
                <a:sysClr val="windowText" lastClr="000000"/>
              </a:solidFill>
              <a:latin typeface="Helvetica"/>
              <a:ea typeface="方正舒体"/>
            </a:endParaRPr>
          </a:p>
        </p:txBody>
      </p:sp>
      <p:sp>
        <p:nvSpPr>
          <p:cNvPr id="10" name="左右箭头标注 9"/>
          <p:cNvSpPr/>
          <p:nvPr/>
        </p:nvSpPr>
        <p:spPr>
          <a:xfrm>
            <a:off x="2428860" y="3786190"/>
            <a:ext cx="4143404" cy="2071702"/>
          </a:xfrm>
          <a:prstGeom prst="leftRightArrowCallout">
            <a:avLst>
              <a:gd name="adj1" fmla="val 27453"/>
              <a:gd name="adj2" fmla="val 25000"/>
              <a:gd name="adj3" fmla="val 32969"/>
              <a:gd name="adj4" fmla="val 48123"/>
            </a:avLst>
          </a:prstGeom>
          <a:solidFill>
            <a:srgbClr val="FF99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b="1" dirty="0" smtClean="0"/>
              <a:t>Comparison </a:t>
            </a:r>
          </a:p>
          <a:p>
            <a:pPr algn="ctr"/>
            <a:r>
              <a:rPr lang="en-US" altLang="zh-CN" sz="2800" b="1" dirty="0" smtClean="0"/>
              <a:t>and </a:t>
            </a:r>
          </a:p>
          <a:p>
            <a:pPr algn="ctr"/>
            <a:r>
              <a:rPr lang="en-US" altLang="zh-CN" sz="2800" b="1" dirty="0" smtClean="0"/>
              <a:t>Contrast</a:t>
            </a:r>
            <a:endParaRPr lang="zh-CN" altLang="en-US" sz="2800" b="1" dirty="0"/>
          </a:p>
        </p:txBody>
      </p:sp>
      <p:sp>
        <p:nvSpPr>
          <p:cNvPr id="12" name="TextBox 11"/>
          <p:cNvSpPr txBox="1"/>
          <p:nvPr/>
        </p:nvSpPr>
        <p:spPr>
          <a:xfrm>
            <a:off x="412423" y="4572008"/>
            <a:ext cx="2016437" cy="523220"/>
          </a:xfrm>
          <a:prstGeom prst="rect">
            <a:avLst/>
          </a:prstGeom>
          <a:noFill/>
        </p:spPr>
        <p:txBody>
          <a:bodyPr wrap="square" rtlCol="0">
            <a:spAutoFit/>
          </a:bodyPr>
          <a:lstStyle/>
          <a:p>
            <a:r>
              <a:rPr lang="en-US" altLang="zh-CN" sz="2800" b="1" dirty="0" smtClean="0">
                <a:solidFill>
                  <a:srgbClr val="FF6600"/>
                </a:solidFill>
              </a:rPr>
              <a:t>Paragraph 7</a:t>
            </a:r>
            <a:endParaRPr lang="zh-CN" altLang="en-US" sz="2800" b="1" dirty="0">
              <a:solidFill>
                <a:srgbClr val="FF6600"/>
              </a:solidFill>
            </a:endParaRPr>
          </a:p>
        </p:txBody>
      </p:sp>
      <p:sp>
        <p:nvSpPr>
          <p:cNvPr id="13" name="TextBox 12"/>
          <p:cNvSpPr txBox="1"/>
          <p:nvPr/>
        </p:nvSpPr>
        <p:spPr>
          <a:xfrm>
            <a:off x="6572264" y="4572008"/>
            <a:ext cx="2016437" cy="523220"/>
          </a:xfrm>
          <a:prstGeom prst="rect">
            <a:avLst/>
          </a:prstGeom>
          <a:noFill/>
        </p:spPr>
        <p:txBody>
          <a:bodyPr wrap="square" rtlCol="0">
            <a:spAutoFit/>
          </a:bodyPr>
          <a:lstStyle/>
          <a:p>
            <a:r>
              <a:rPr lang="en-US" altLang="zh-CN" sz="2800" b="1" dirty="0" smtClean="0">
                <a:solidFill>
                  <a:srgbClr val="FF6600"/>
                </a:solidFill>
              </a:rPr>
              <a:t>Paragraph 8</a:t>
            </a:r>
            <a:endParaRPr lang="zh-CN" altLang="en-US" sz="2800" b="1" dirty="0">
              <a:solidFill>
                <a:srgbClr val="FF6600"/>
              </a:solidFill>
            </a:endParaRPr>
          </a:p>
        </p:txBody>
      </p:sp>
      <p:sp>
        <p:nvSpPr>
          <p:cNvPr id="15" name="内容占位符 2"/>
          <p:cNvSpPr txBox="1">
            <a:spLocks/>
          </p:cNvSpPr>
          <p:nvPr/>
        </p:nvSpPr>
        <p:spPr>
          <a:xfrm flipH="1">
            <a:off x="4357686" y="2752724"/>
            <a:ext cx="2343971"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average </a:t>
            </a:r>
            <a:endParaRPr lang="zh-CN" altLang="en-US" sz="2400" b="1" kern="0" dirty="0">
              <a:solidFill>
                <a:schemeClr val="accent6">
                  <a:lumMod val="75000"/>
                </a:schemeClr>
              </a:solidFill>
              <a:latin typeface="Helvetica"/>
              <a:ea typeface="楷体_GB2312" pitchFamily="49" charset="-122"/>
            </a:endParaRPr>
          </a:p>
        </p:txBody>
      </p:sp>
      <p:sp>
        <p:nvSpPr>
          <p:cNvPr id="14" name="矩形 13"/>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8" name="组合 17"/>
          <p:cNvGrpSpPr/>
          <p:nvPr/>
        </p:nvGrpSpPr>
        <p:grpSpPr>
          <a:xfrm>
            <a:off x="-3176" y="63484"/>
            <a:ext cx="4071119" cy="1150938"/>
            <a:chOff x="-3176" y="63484"/>
            <a:chExt cx="4071119" cy="1150938"/>
          </a:xfrm>
        </p:grpSpPr>
        <p:pic>
          <p:nvPicPr>
            <p:cNvPr id="19"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20" name="TextBox 19"/>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4302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amond(in)">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 grpId="0"/>
      <p:bldP spid="10" grpId="0" animBg="1"/>
      <p:bldP spid="12" grpId="0"/>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5"/>
          <p:cNvSpPr>
            <a:spLocks noChangeArrowheads="1"/>
          </p:cNvSpPr>
          <p:nvPr/>
        </p:nvSpPr>
        <p:spPr bwMode="auto">
          <a:xfrm>
            <a:off x="571472" y="1357298"/>
            <a:ext cx="8321119" cy="81047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spcBef>
                <a:spcPct val="20000"/>
              </a:spcBef>
              <a:buClr>
                <a:srgbClr val="D16349"/>
              </a:buClr>
              <a:buSzPct val="85000"/>
            </a:pPr>
            <a:r>
              <a:rPr lang="en-US" altLang="zh-CN" sz="2400" b="1" dirty="0" smtClean="0">
                <a:solidFill>
                  <a:srgbClr val="FF6600"/>
                </a:solidFill>
                <a:latin typeface="Helvetica"/>
                <a:ea typeface="方正舒体"/>
              </a:rPr>
              <a:t>Question: </a:t>
            </a:r>
            <a:r>
              <a:rPr lang="en-US" altLang="zh-CN" sz="2400" dirty="0" smtClean="0">
                <a:solidFill>
                  <a:sysClr val="windowText" lastClr="000000"/>
                </a:solidFill>
                <a:latin typeface="Helvetica"/>
                <a:ea typeface="方正舒体"/>
              </a:rPr>
              <a:t>Do first responders who fail to achieve their goals in their efforts become heroes? (Para. 9)</a:t>
            </a:r>
            <a:endParaRPr lang="en-US" altLang="zh-CN" sz="2400" dirty="0">
              <a:solidFill>
                <a:sysClr val="windowText" lastClr="000000"/>
              </a:solidFill>
              <a:latin typeface="Helvetica"/>
              <a:ea typeface="方正舒体"/>
            </a:endParaRPr>
          </a:p>
        </p:txBody>
      </p:sp>
      <p:sp>
        <p:nvSpPr>
          <p:cNvPr id="19" name="矩形 45"/>
          <p:cNvSpPr>
            <a:spLocks noChangeArrowheads="1"/>
          </p:cNvSpPr>
          <p:nvPr/>
        </p:nvSpPr>
        <p:spPr bwMode="auto">
          <a:xfrm>
            <a:off x="571472" y="2285992"/>
            <a:ext cx="8321119" cy="226816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spcBef>
                <a:spcPct val="20000"/>
              </a:spcBef>
              <a:buClr>
                <a:srgbClr val="D16349"/>
              </a:buClr>
              <a:buSzPct val="85000"/>
            </a:pPr>
            <a:r>
              <a:rPr lang="en-US" altLang="zh-CN" sz="2400" b="1" dirty="0" smtClean="0">
                <a:solidFill>
                  <a:srgbClr val="FF6600"/>
                </a:solidFill>
                <a:latin typeface="Helvetica"/>
                <a:ea typeface="方正舒体"/>
              </a:rPr>
              <a:t>Example: </a:t>
            </a:r>
            <a:r>
              <a:rPr lang="en-US" altLang="zh-CN" sz="2400" dirty="0" smtClean="0">
                <a:solidFill>
                  <a:sysClr val="windowText" lastClr="000000"/>
                </a:solidFill>
                <a:latin typeface="Helvetica"/>
                <a:ea typeface="方正舒体"/>
              </a:rPr>
              <a:t>Eleanor McMahon was sure that Sgt. Russell was indeed a hero because he showed distinct courage when trying hard to stop the snowplow before it hurt others. She strongly argued: It’s natural for civilians to rush toward safety and away from danger. But heroes of first responders rush toward danger to help those in need.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10-11)</a:t>
            </a:r>
            <a:endParaRPr lang="en-US" altLang="zh-CN" sz="2400" dirty="0">
              <a:solidFill>
                <a:sysClr val="windowText" lastClr="000000"/>
              </a:solidFill>
              <a:latin typeface="Helvetica"/>
              <a:ea typeface="方正舒体"/>
            </a:endParaRPr>
          </a:p>
        </p:txBody>
      </p:sp>
      <p:sp>
        <p:nvSpPr>
          <p:cNvPr id="21" name="矩形 45"/>
          <p:cNvSpPr>
            <a:spLocks noChangeArrowheads="1"/>
          </p:cNvSpPr>
          <p:nvPr/>
        </p:nvSpPr>
        <p:spPr bwMode="auto">
          <a:xfrm>
            <a:off x="571472" y="4714884"/>
            <a:ext cx="8321119" cy="152862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800"/>
              </a:lnSpc>
              <a:spcBef>
                <a:spcPct val="20000"/>
              </a:spcBef>
              <a:buClr>
                <a:srgbClr val="D16349"/>
              </a:buClr>
              <a:buSzPct val="85000"/>
            </a:pPr>
            <a:r>
              <a:rPr lang="en-US" altLang="zh-CN" sz="2400" b="1" dirty="0" smtClean="0">
                <a:solidFill>
                  <a:srgbClr val="FF6600"/>
                </a:solidFill>
                <a:latin typeface="Helvetica"/>
                <a:ea typeface="方正舒体"/>
              </a:rPr>
              <a:t>Conclusion: </a:t>
            </a:r>
            <a:r>
              <a:rPr lang="en-US" altLang="zh-CN" sz="2400" dirty="0" smtClean="0">
                <a:solidFill>
                  <a:sysClr val="windowText" lastClr="000000"/>
                </a:solidFill>
                <a:latin typeface="Helvetica"/>
                <a:ea typeface="方正舒体"/>
              </a:rPr>
              <a:t>We expect first responders to rush forward, especially when we or our loved ones are in danger. So when they die doing that, we should recognize their heroic efforts. (Para. 12)</a:t>
            </a:r>
          </a:p>
        </p:txBody>
      </p:sp>
      <p:sp>
        <p:nvSpPr>
          <p:cNvPr id="10" name="圆角矩形 9"/>
          <p:cNvSpPr/>
          <p:nvPr/>
        </p:nvSpPr>
        <p:spPr>
          <a:xfrm rot="21000000">
            <a:off x="1236968" y="3111956"/>
            <a:ext cx="6820757" cy="856502"/>
          </a:xfrm>
          <a:prstGeom prst="roundRect">
            <a:avLst/>
          </a:prstGeom>
          <a:solidFill>
            <a:srgbClr val="FFC000"/>
          </a:solidFill>
          <a:ln w="57150">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smtClean="0">
                <a:solidFill>
                  <a:schemeClr val="bg2">
                    <a:lumMod val="10000"/>
                  </a:schemeClr>
                </a:solidFill>
              </a:rPr>
              <a:t>Question-Example-Conclusion Pattern</a:t>
            </a:r>
            <a:endParaRPr lang="zh-CN" altLang="en-US" sz="3200" dirty="0">
              <a:solidFill>
                <a:schemeClr val="bg2">
                  <a:lumMod val="10000"/>
                </a:schemeClr>
              </a:solidFill>
            </a:endParaRPr>
          </a:p>
        </p:txBody>
      </p:sp>
      <p:sp>
        <p:nvSpPr>
          <p:cNvPr id="11" name="矩形 10"/>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3" name="组合 12"/>
          <p:cNvGrpSpPr/>
          <p:nvPr/>
        </p:nvGrpSpPr>
        <p:grpSpPr>
          <a:xfrm>
            <a:off x="-3176" y="63484"/>
            <a:ext cx="4071119" cy="1150938"/>
            <a:chOff x="-3176" y="63484"/>
            <a:chExt cx="4071119" cy="1150938"/>
          </a:xfrm>
        </p:grpSpPr>
        <p:pic>
          <p:nvPicPr>
            <p:cNvPr id="14"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15" name="TextBox 14"/>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428860" y="2459038"/>
            <a:ext cx="6178565"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200" dirty="0" smtClean="0">
                <a:latin typeface="Helvetica"/>
                <a:ea typeface="Gulim" pitchFamily="34" charset="-127"/>
              </a:rPr>
              <a:t>   Heroes among us</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heroism</a:t>
            </a:r>
            <a:endParaRPr lang="en-US" altLang="zh-CN" sz="2400" dirty="0">
              <a:solidFill>
                <a:srgbClr val="000000"/>
              </a:solidFill>
              <a:latin typeface="Helvetica"/>
            </a:endParaRPr>
          </a:p>
        </p:txBody>
      </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understand the text fully</a:t>
            </a:r>
            <a:endParaRPr lang="en-US" altLang="zh-CN" sz="2400" dirty="0">
              <a:solidFill>
                <a:srgbClr val="000000"/>
              </a:solidFill>
              <a:latin typeface="Helvetica"/>
            </a:endParaRPr>
          </a:p>
        </p:txBody>
      </p:sp>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paragraph writing skill</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0" name="TextBox 29"/>
          <p:cNvSpPr txBox="1"/>
          <p:nvPr/>
        </p:nvSpPr>
        <p:spPr>
          <a:xfrm>
            <a:off x="1877546" y="910649"/>
            <a:ext cx="5922968" cy="738664"/>
          </a:xfrm>
          <a:prstGeom prst="rect">
            <a:avLst/>
          </a:prstGeom>
          <a:noFill/>
        </p:spPr>
        <p:txBody>
          <a:bodyPr wrap="none" rtlCol="0">
            <a:spAutoFit/>
          </a:bodyPr>
          <a:lstStyle/>
          <a:p>
            <a:r>
              <a:rPr lang="en-US" altLang="zh-CN" sz="42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Heroes of our time</a:t>
            </a:r>
            <a:endParaRPr lang="en-US" sz="4000" b="1" dirty="0">
              <a:effectLst>
                <a:glow rad="101600">
                  <a:schemeClr val="tx1">
                    <a:alpha val="60000"/>
                  </a:schemeClr>
                </a:glow>
              </a:effectLst>
              <a:latin typeface="Helvetica Neue"/>
              <a:cs typeface="Helvetica Neue"/>
            </a:endParaRPr>
          </a:p>
        </p:txBody>
      </p:sp>
    </p:spTree>
    <p:extLst>
      <p:ext uri="{BB962C8B-B14F-4D97-AF65-F5344CB8AC3E}">
        <p14:creationId xmlns:p14="http://schemas.microsoft.com/office/powerpoint/2010/main" xmlns=""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ox(in)">
                                      <p:cBhvr>
                                        <p:cTn id="15" dur="500"/>
                                        <p:tgtEl>
                                          <p:spTgt spid="34"/>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4" presetClass="entr" presetSubtype="16" fill="hold" grpId="0" nodeType="withEffect">
                                  <p:stCondLst>
                                    <p:cond delay="0"/>
                                  </p:stCondLst>
                                  <p:childTnLst>
                                    <p:set>
                                      <p:cBhvr>
                                        <p:cTn id="24" dur="1" fill="hold">
                                          <p:stCondLst>
                                            <p:cond delay="0"/>
                                          </p:stCondLst>
                                        </p:cTn>
                                        <p:tgtEl>
                                          <p:spTgt spid="137239"/>
                                        </p:tgtEl>
                                        <p:attrNameLst>
                                          <p:attrName>style.visibility</p:attrName>
                                        </p:attrNameLst>
                                      </p:cBhvr>
                                      <p:to>
                                        <p:strVal val="visible"/>
                                      </p:to>
                                    </p:set>
                                    <p:animEffect transition="in" filter="box(in)">
                                      <p:cBhvr>
                                        <p:cTn id="25" dur="500"/>
                                        <p:tgtEl>
                                          <p:spTgt spid="1372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4"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7239" grpId="0"/>
      <p:bldP spid="33" grpId="0"/>
      <p:bldP spid="34" grpId="0"/>
      <p:bldP spid="35" grpId="0"/>
      <p:bldP spid="26"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6664" y="2212295"/>
            <a:ext cx="8919832" cy="3574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15997" y="1595009"/>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Para. III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5-12)</a:t>
            </a:r>
            <a:endParaRPr lang="en-US" altLang="zh-CN" sz="2400" b="1" dirty="0">
              <a:solidFill>
                <a:sysClr val="windowText" lastClr="000000"/>
              </a:solidFill>
              <a:latin typeface="Helvetica"/>
              <a:ea typeface="方正舒体"/>
            </a:endParaRPr>
          </a:p>
        </p:txBody>
      </p:sp>
      <p:sp>
        <p:nvSpPr>
          <p:cNvPr id="19" name="矩形 18"/>
          <p:cNvSpPr/>
          <p:nvPr/>
        </p:nvSpPr>
        <p:spPr>
          <a:xfrm>
            <a:off x="357158" y="3180236"/>
            <a:ext cx="6842504" cy="1596014"/>
          </a:xfrm>
          <a:prstGeom prst="rect">
            <a:avLst/>
          </a:prstGeom>
          <a:noFill/>
        </p:spPr>
        <p:txBody>
          <a:bodyPr wrap="square" rtlCol="0">
            <a:spAutoFit/>
          </a:bodyPr>
          <a:lstStyle/>
          <a:p>
            <a:pPr>
              <a:lnSpc>
                <a:spcPct val="120000"/>
              </a:lnSpc>
            </a:pPr>
            <a:r>
              <a:rPr lang="en-US" altLang="zh-CN" sz="2800" dirty="0" smtClean="0">
                <a:latin typeface="Helvetica"/>
              </a:rPr>
              <a:t>First responders are heroes no matter they succeed in their effort to save people or get injured or killed in their efforts. </a:t>
            </a:r>
          </a:p>
        </p:txBody>
      </p:sp>
      <p:sp>
        <p:nvSpPr>
          <p:cNvPr id="10" name="矩形 9"/>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3" name="组合 12"/>
          <p:cNvGrpSpPr/>
          <p:nvPr/>
        </p:nvGrpSpPr>
        <p:grpSpPr>
          <a:xfrm>
            <a:off x="-3176" y="63484"/>
            <a:ext cx="4071119" cy="1150938"/>
            <a:chOff x="-3176" y="63484"/>
            <a:chExt cx="4071119" cy="1150938"/>
          </a:xfrm>
        </p:grpSpPr>
        <p:pic>
          <p:nvPicPr>
            <p:cNvPr id="14"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5" name="TextBox 14"/>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62631" y="2436878"/>
            <a:ext cx="7667021" cy="377278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0179" y="2000240"/>
            <a:ext cx="1068550" cy="1008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5" action="ppaction://hlinksldjump"/>
          </p:cNvPr>
          <p:cNvSpPr txBox="1"/>
          <p:nvPr/>
        </p:nvSpPr>
        <p:spPr>
          <a:xfrm>
            <a:off x="553303" y="2357430"/>
            <a:ext cx="801991"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751444" y="1285860"/>
            <a:ext cx="8249712" cy="810478"/>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Listen to the conclusion for the whole text and fill in the blanks. (Para. 13)</a:t>
            </a:r>
            <a:endParaRPr lang="en-US" altLang="zh-CN" sz="2400" dirty="0">
              <a:solidFill>
                <a:sysClr val="windowText" lastClr="000000"/>
              </a:solidFill>
              <a:latin typeface="Helvetica"/>
              <a:ea typeface="方正舒体"/>
            </a:endParaRPr>
          </a:p>
        </p:txBody>
      </p:sp>
      <p:sp>
        <p:nvSpPr>
          <p:cNvPr id="2" name="TextBox 1"/>
          <p:cNvSpPr txBox="1"/>
          <p:nvPr/>
        </p:nvSpPr>
        <p:spPr>
          <a:xfrm>
            <a:off x="947719" y="2643182"/>
            <a:ext cx="7642979" cy="3194721"/>
          </a:xfrm>
          <a:prstGeom prst="rect">
            <a:avLst/>
          </a:prstGeom>
          <a:noFill/>
        </p:spPr>
        <p:txBody>
          <a:bodyPr wrap="square" rtlCol="0">
            <a:spAutoFit/>
          </a:bodyPr>
          <a:lstStyle/>
          <a:p>
            <a:pPr>
              <a:lnSpc>
                <a:spcPct val="120000"/>
              </a:lnSpc>
              <a:spcBef>
                <a:spcPct val="20000"/>
              </a:spcBef>
              <a:buClr>
                <a:srgbClr val="D16349"/>
              </a:buClr>
              <a:buSzPct val="85000"/>
            </a:pPr>
            <a:r>
              <a:rPr lang="en-US" altLang="zh-CN" sz="2400" dirty="0" smtClean="0">
                <a:solidFill>
                  <a:sysClr val="windowText" lastClr="000000"/>
                </a:solidFill>
                <a:latin typeface="Helvetica"/>
                <a:ea typeface="方正舒体"/>
              </a:rPr>
              <a:t>The _________ stories of heroes, both civilian heroes and first responders, show that ordinary people can do ____________ things whether they are carrying out their duties, or as part in their daily life. We should not only ______ them, but also change the situations that may lead to their death. We should try to act heroically if ______________ call on us. </a:t>
            </a:r>
            <a:endParaRPr lang="en-US" altLang="zh-CN" sz="2400" dirty="0">
              <a:solidFill>
                <a:sysClr val="windowText" lastClr="000000"/>
              </a:solidFill>
              <a:latin typeface="Helvetica"/>
              <a:ea typeface="方正舒体"/>
            </a:endParaRPr>
          </a:p>
        </p:txBody>
      </p:sp>
      <p:sp>
        <p:nvSpPr>
          <p:cNvPr id="15" name="内容占位符 2"/>
          <p:cNvSpPr txBox="1">
            <a:spLocks/>
          </p:cNvSpPr>
          <p:nvPr/>
        </p:nvSpPr>
        <p:spPr>
          <a:xfrm flipH="1">
            <a:off x="1142976" y="2609848"/>
            <a:ext cx="2343971"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inspiring </a:t>
            </a:r>
            <a:endParaRPr lang="zh-CN" altLang="en-US" sz="2400" b="1" kern="0" dirty="0">
              <a:solidFill>
                <a:schemeClr val="accent6">
                  <a:lumMod val="75000"/>
                </a:schemeClr>
              </a:solidFill>
              <a:latin typeface="Helvetica"/>
              <a:ea typeface="楷体_GB2312" pitchFamily="49" charset="-122"/>
            </a:endParaRPr>
          </a:p>
        </p:txBody>
      </p:sp>
      <p:sp>
        <p:nvSpPr>
          <p:cNvPr id="18" name="内容占位符 2"/>
          <p:cNvSpPr txBox="1">
            <a:spLocks/>
          </p:cNvSpPr>
          <p:nvPr/>
        </p:nvSpPr>
        <p:spPr>
          <a:xfrm flipH="1">
            <a:off x="857224" y="3500438"/>
            <a:ext cx="2343971"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extraordinary </a:t>
            </a:r>
            <a:endParaRPr lang="zh-CN" altLang="en-US" sz="2400" b="1" kern="0" dirty="0">
              <a:solidFill>
                <a:schemeClr val="accent6">
                  <a:lumMod val="75000"/>
                </a:schemeClr>
              </a:solidFill>
              <a:latin typeface="Helvetica"/>
              <a:ea typeface="楷体_GB2312" pitchFamily="49" charset="-122"/>
            </a:endParaRPr>
          </a:p>
        </p:txBody>
      </p:sp>
      <p:sp>
        <p:nvSpPr>
          <p:cNvPr id="19" name="内容占位符 2"/>
          <p:cNvSpPr txBox="1">
            <a:spLocks/>
          </p:cNvSpPr>
          <p:nvPr/>
        </p:nvSpPr>
        <p:spPr>
          <a:xfrm flipH="1">
            <a:off x="1285852" y="4357694"/>
            <a:ext cx="1761660"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honor </a:t>
            </a:r>
            <a:endParaRPr lang="zh-CN" altLang="en-US" sz="2400" b="1" kern="0" dirty="0">
              <a:solidFill>
                <a:schemeClr val="accent6">
                  <a:lumMod val="75000"/>
                </a:schemeClr>
              </a:solidFill>
              <a:latin typeface="Helvetica"/>
              <a:ea typeface="楷体_GB2312" pitchFamily="49" charset="-122"/>
            </a:endParaRPr>
          </a:p>
        </p:txBody>
      </p:sp>
      <p:sp>
        <p:nvSpPr>
          <p:cNvPr id="20" name="内容占位符 2"/>
          <p:cNvSpPr txBox="1">
            <a:spLocks/>
          </p:cNvSpPr>
          <p:nvPr/>
        </p:nvSpPr>
        <p:spPr>
          <a:xfrm flipH="1">
            <a:off x="1299335" y="5253054"/>
            <a:ext cx="2343971" cy="461962"/>
          </a:xfrm>
          <a:prstGeom prst="rect">
            <a:avLst/>
          </a:prstGeom>
          <a:noFill/>
          <a:ln>
            <a:noFill/>
          </a:ln>
        </p:spPr>
        <p:txBody>
          <a:bodyPr/>
          <a:lstStyle/>
          <a:p>
            <a:pPr algn="ctr">
              <a:lnSpc>
                <a:spcPct val="130000"/>
              </a:lnSpc>
              <a:defRPr/>
            </a:pPr>
            <a:r>
              <a:rPr lang="en-US" altLang="zh-CN" sz="2400" b="1" kern="0" dirty="0" smtClean="0">
                <a:solidFill>
                  <a:schemeClr val="accent6">
                    <a:lumMod val="75000"/>
                  </a:schemeClr>
                </a:solidFill>
                <a:latin typeface="Helvetica"/>
                <a:ea typeface="楷体_GB2312" pitchFamily="49" charset="-122"/>
              </a:rPr>
              <a:t>circumstances </a:t>
            </a:r>
            <a:endParaRPr lang="zh-CN" altLang="en-US" sz="2400" b="1" kern="0" dirty="0">
              <a:solidFill>
                <a:schemeClr val="accent6">
                  <a:lumMod val="75000"/>
                </a:schemeClr>
              </a:solidFill>
              <a:latin typeface="Helvetica"/>
              <a:ea typeface="楷体_GB2312" pitchFamily="49" charset="-122"/>
            </a:endParaRPr>
          </a:p>
        </p:txBody>
      </p:sp>
      <p:pic>
        <p:nvPicPr>
          <p:cNvPr id="22" name="Para. 13.mp3">
            <a:hlinkClick r:id="" action="ppaction://media"/>
          </p:cNvPr>
          <p:cNvPicPr>
            <a:picLocks noRot="1" noChangeAspect="1"/>
          </p:cNvPicPr>
          <p:nvPr>
            <a:audioFile r:link="rId1"/>
          </p:nvPr>
        </p:nvPicPr>
        <p:blipFill>
          <a:blip r:embed="rId6"/>
          <a:stretch>
            <a:fillRect/>
          </a:stretch>
        </p:blipFill>
        <p:spPr>
          <a:xfrm>
            <a:off x="3409944" y="1766878"/>
            <a:ext cx="304800" cy="304800"/>
          </a:xfrm>
          <a:prstGeom prst="rect">
            <a:avLst/>
          </a:prstGeom>
        </p:spPr>
      </p:pic>
      <p:sp>
        <p:nvSpPr>
          <p:cNvPr id="16" name="矩形 15"/>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23" name="组合 22"/>
          <p:cNvGrpSpPr/>
          <p:nvPr/>
        </p:nvGrpSpPr>
        <p:grpSpPr>
          <a:xfrm>
            <a:off x="-3176" y="63484"/>
            <a:ext cx="4071119" cy="1150938"/>
            <a:chOff x="-3176" y="63484"/>
            <a:chExt cx="4071119" cy="1150938"/>
          </a:xfrm>
        </p:grpSpPr>
        <p:pic>
          <p:nvPicPr>
            <p:cNvPr id="24" name="Picture 2"/>
            <p:cNvPicPr>
              <a:picLocks noChangeAspect="1" noChangeArrowheads="1"/>
            </p:cNvPicPr>
            <p:nvPr/>
          </p:nvPicPr>
          <p:blipFill>
            <a:blip r:embed="rId7" cstate="print"/>
            <a:srcRect/>
            <a:stretch>
              <a:fillRect/>
            </a:stretch>
          </p:blipFill>
          <p:spPr bwMode="auto">
            <a:xfrm>
              <a:off x="-3176" y="63484"/>
              <a:ext cx="4071119" cy="1150938"/>
            </a:xfrm>
            <a:prstGeom prst="rect">
              <a:avLst/>
            </a:prstGeom>
            <a:noFill/>
            <a:ln w="9525">
              <a:noFill/>
              <a:miter lim="800000"/>
              <a:headEnd/>
              <a:tailEnd/>
            </a:ln>
          </p:spPr>
        </p:pic>
        <p:sp>
          <p:nvSpPr>
            <p:cNvPr id="25" name="TextBox 24"/>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7" name="Picture 4">
            <a:hlinkClick r:id="rId8" action="ppaction://hlinksldjump"/>
          </p:cNvPr>
          <p:cNvPicPr>
            <a:picLocks noChangeAspect="1" noChangeArrowheads="1"/>
          </p:cNvPicPr>
          <p:nvPr/>
        </p:nvPicPr>
        <p:blipFill>
          <a:blip r:embed="rId9"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4302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22"/>
                    </p:tgtEl>
                  </p:cond>
                </p:stCondLst>
                <p:endSync evt="end" delay="0">
                  <p:rtn val="all"/>
                </p:endSync>
                <p:childTnLst>
                  <p:par>
                    <p:cTn id="42" fill="hold">
                      <p:stCondLst>
                        <p:cond delay="0"/>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1" fill="hold"/>
                                        <p:tgtEl>
                                          <p:spTgt spid="22"/>
                                        </p:tgtEl>
                                      </p:cBhvr>
                                    </p:cmd>
                                  </p:childTnLst>
                                </p:cTn>
                              </p:par>
                            </p:childTnLst>
                          </p:cTn>
                        </p:par>
                      </p:childTnLst>
                    </p:cTn>
                  </p:par>
                </p:childTnLst>
              </p:cTn>
              <p:nextCondLst>
                <p:cond evt="onClick" delay="0">
                  <p:tgtEl>
                    <p:spTgt spid="22"/>
                  </p:tgtEl>
                </p:cond>
              </p:nextCondLst>
            </p:seq>
            <p:audio>
              <p:cMediaNode>
                <p:cTn id="46" fill="hold" display="0">
                  <p:stCondLst>
                    <p:cond delay="indefinite"/>
                  </p:stCondLst>
                  <p:endCondLst>
                    <p:cond evt="onPrev" delay="0">
                      <p:tgtEl>
                        <p:sldTgt/>
                      </p:tgtEl>
                    </p:cond>
                    <p:cond evt="onStopAudio" delay="0">
                      <p:tgtEl>
                        <p:sldTgt/>
                      </p:tgtEl>
                    </p:cond>
                  </p:endCondLst>
                </p:cTn>
                <p:tgtEl>
                  <p:spTgt spid="22"/>
                </p:tgtEl>
              </p:cMediaNode>
            </p:audio>
          </p:childTnLst>
        </p:cTn>
      </p:par>
    </p:tnLst>
    <p:bldLst>
      <p:bldP spid="6" grpId="0" animBg="1"/>
      <p:bldP spid="8" grpId="0"/>
      <p:bldP spid="9" grpId="0"/>
      <p:bldP spid="2" grpId="0"/>
      <p:bldP spid="15"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5534" y="1928802"/>
            <a:ext cx="8650961" cy="3929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矩形 2"/>
          <p:cNvSpPr/>
          <p:nvPr/>
        </p:nvSpPr>
        <p:spPr>
          <a:xfrm>
            <a:off x="785786" y="2732964"/>
            <a:ext cx="6286544" cy="2267672"/>
          </a:xfrm>
          <a:prstGeom prst="rect">
            <a:avLst/>
          </a:prstGeom>
          <a:noFill/>
        </p:spPr>
        <p:txBody>
          <a:bodyPr wrap="square" rtlCol="0">
            <a:spAutoFit/>
          </a:bodyPr>
          <a:lstStyle/>
          <a:p>
            <a:pPr>
              <a:lnSpc>
                <a:spcPct val="120000"/>
              </a:lnSpc>
            </a:pPr>
            <a:r>
              <a:rPr lang="en-US" altLang="zh-CN" sz="2400" dirty="0" smtClean="0">
                <a:latin typeface="Helvetica"/>
              </a:rPr>
              <a:t>The stories of heroes help remind us that ordinary people can do extraordinary things and, being inspired by them, we can also be heroes when circumstances call on us to act heroically. </a:t>
            </a:r>
          </a:p>
        </p:txBody>
      </p:sp>
      <p:sp>
        <p:nvSpPr>
          <p:cNvPr id="13" name="TextBox 12"/>
          <p:cNvSpPr txBox="1">
            <a:spLocks noChangeArrowheads="1"/>
          </p:cNvSpPr>
          <p:nvPr/>
        </p:nvSpPr>
        <p:spPr bwMode="auto">
          <a:xfrm>
            <a:off x="785786" y="1464709"/>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Para. IV — (Para. 13)</a:t>
            </a:r>
            <a:endParaRPr lang="en-US" altLang="zh-CN" sz="2400" b="1" dirty="0">
              <a:solidFill>
                <a:sysClr val="windowText" lastClr="000000"/>
              </a:solidFill>
              <a:latin typeface="Helvetica"/>
              <a:ea typeface="方正舒体"/>
            </a:endParaRPr>
          </a:p>
        </p:txBody>
      </p:sp>
      <p:sp>
        <p:nvSpPr>
          <p:cNvPr id="10" name="矩形 9"/>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grpSp>
        <p:nvGrpSpPr>
          <p:cNvPr id="14" name="组合 13"/>
          <p:cNvGrpSpPr/>
          <p:nvPr/>
        </p:nvGrpSpPr>
        <p:grpSpPr>
          <a:xfrm>
            <a:off x="-3176" y="63484"/>
            <a:ext cx="4071119" cy="1150938"/>
            <a:chOff x="-3176" y="63484"/>
            <a:chExt cx="4071119" cy="1150938"/>
          </a:xfrm>
        </p:grpSpPr>
        <p:pic>
          <p:nvPicPr>
            <p:cNvPr id="15"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6" name="TextBox 15"/>
            <p:cNvSpPr txBox="1"/>
            <p:nvPr/>
          </p:nvSpPr>
          <p:spPr>
            <a:xfrm>
              <a:off x="71406" y="600058"/>
              <a:ext cx="3071834"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071546"/>
            <a:ext cx="9036495" cy="5072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矩形 2"/>
          <p:cNvSpPr/>
          <p:nvPr/>
        </p:nvSpPr>
        <p:spPr>
          <a:xfrm>
            <a:off x="214282" y="1785926"/>
            <a:ext cx="7072362" cy="4154984"/>
          </a:xfrm>
          <a:prstGeom prst="rect">
            <a:avLst/>
          </a:prstGeom>
          <a:noFill/>
        </p:spPr>
        <p:txBody>
          <a:bodyPr wrap="square" rtlCol="0">
            <a:spAutoFit/>
          </a:bodyPr>
          <a:lstStyle/>
          <a:p>
            <a:r>
              <a:rPr lang="en-US" altLang="zh-CN" sz="2400" dirty="0" smtClean="0">
                <a:latin typeface="Helvetica"/>
              </a:rPr>
              <a:t>Text A is an essay on people’s view about what makes a hero. It is pointed out that in the past the word “hero” was reserved for those who performed acts of courage beyond the call of duty or for great leaders, while today heroes can be ordinary people like us. Besides, first responders, whose duty is to rush toward danger, are also heroes, even when their efforts failed to bring about desirable effects. Hopefully, we will also act heroically when circumstances call on us.</a:t>
            </a:r>
          </a:p>
        </p:txBody>
      </p:sp>
      <p:sp>
        <p:nvSpPr>
          <p:cNvPr id="12" name="矩形 11"/>
          <p:cNvSpPr/>
          <p:nvPr/>
        </p:nvSpPr>
        <p:spPr>
          <a:xfrm>
            <a:off x="4014244" y="681319"/>
            <a:ext cx="4415408"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 of the passage</a:t>
            </a:r>
            <a:endParaRPr lang="en-US" altLang="zh-CN" sz="2400" b="1" dirty="0">
              <a:solidFill>
                <a:schemeClr val="accent6">
                  <a:lumMod val="75000"/>
                </a:schemeClr>
              </a:solidFill>
              <a:latin typeface="Helvetica"/>
            </a:endParaRPr>
          </a:p>
        </p:txBody>
      </p:sp>
      <p:pic>
        <p:nvPicPr>
          <p:cNvPr id="7"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8" name="TextBox 7"/>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2071670" y="2357430"/>
            <a:ext cx="527266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Example 1 (civilian heroes)</a:t>
            </a:r>
            <a:endParaRPr lang="zh-CN" altLang="en-US" sz="2600" dirty="0">
              <a:latin typeface="Helvetica"/>
              <a:cs typeface="Arial" charset="0"/>
            </a:endParaRPr>
          </a:p>
        </p:txBody>
      </p:sp>
      <p:sp>
        <p:nvSpPr>
          <p:cNvPr id="13" name="下箭头 12"/>
          <p:cNvSpPr/>
          <p:nvPr/>
        </p:nvSpPr>
        <p:spPr>
          <a:xfrm>
            <a:off x="4283968" y="1992809"/>
            <a:ext cx="419440"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283968" y="2928934"/>
            <a:ext cx="419440"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85682" y="571480"/>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sp>
        <p:nvSpPr>
          <p:cNvPr id="16" name="Text Box 9"/>
          <p:cNvSpPr txBox="1">
            <a:spLocks noChangeArrowheads="1"/>
          </p:cNvSpPr>
          <p:nvPr/>
        </p:nvSpPr>
        <p:spPr bwMode="auto">
          <a:xfrm>
            <a:off x="2071670" y="1428736"/>
            <a:ext cx="527266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Question</a:t>
            </a:r>
            <a:endParaRPr lang="en-US" altLang="zh-CN" sz="2600" dirty="0">
              <a:latin typeface="Helvetica"/>
              <a:cs typeface="Arial" charset="0"/>
            </a:endParaRPr>
          </a:p>
        </p:txBody>
      </p:sp>
      <p:grpSp>
        <p:nvGrpSpPr>
          <p:cNvPr id="22" name="组合 21"/>
          <p:cNvGrpSpPr/>
          <p:nvPr/>
        </p:nvGrpSpPr>
        <p:grpSpPr>
          <a:xfrm>
            <a:off x="639124" y="3283868"/>
            <a:ext cx="3988750" cy="2573562"/>
            <a:chOff x="1214414" y="3286124"/>
            <a:chExt cx="3267104" cy="3074090"/>
          </a:xfrm>
        </p:grpSpPr>
        <p:sp>
          <p:nvSpPr>
            <p:cNvPr id="18" name="圆角矩形 17"/>
            <p:cNvSpPr/>
            <p:nvPr/>
          </p:nvSpPr>
          <p:spPr>
            <a:xfrm>
              <a:off x="1214414" y="3286124"/>
              <a:ext cx="3089368" cy="3074090"/>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TextBox 18"/>
            <p:cNvSpPr txBox="1"/>
            <p:nvPr/>
          </p:nvSpPr>
          <p:spPr>
            <a:xfrm>
              <a:off x="1214414" y="3680302"/>
              <a:ext cx="3267104" cy="2308324"/>
            </a:xfrm>
            <a:prstGeom prst="rect">
              <a:avLst/>
            </a:prstGeom>
            <a:noFill/>
          </p:spPr>
          <p:txBody>
            <a:bodyPr wrap="square" rtlCol="0">
              <a:spAutoFit/>
            </a:bodyPr>
            <a:lstStyle/>
            <a:p>
              <a:pPr lvl="0"/>
              <a:r>
                <a:rPr lang="en-US" sz="2400" dirty="0" smtClean="0">
                  <a:latin typeface="Helvetica"/>
                </a:rPr>
                <a:t>1.Daniel </a:t>
              </a:r>
              <a:r>
                <a:rPr lang="en-US" sz="2400" dirty="0" err="1" smtClean="0">
                  <a:latin typeface="Helvetica"/>
                </a:rPr>
                <a:t>Hernardez</a:t>
              </a:r>
              <a:r>
                <a:rPr lang="en-US" sz="2400" dirty="0" smtClean="0">
                  <a:latin typeface="Helvetica"/>
                </a:rPr>
                <a:t> saved his boss and friend.</a:t>
              </a:r>
              <a:endParaRPr lang="zh-CN" altLang="en-US" sz="2400" dirty="0" smtClean="0">
                <a:latin typeface="Helvetica"/>
              </a:endParaRPr>
            </a:p>
            <a:p>
              <a:pPr lvl="0"/>
              <a:r>
                <a:rPr lang="en-US" sz="2400" dirty="0" smtClean="0">
                  <a:latin typeface="Helvetica"/>
                </a:rPr>
                <a:t>2.Dory Stoddard saved his wife.</a:t>
              </a:r>
              <a:endParaRPr lang="zh-CN" altLang="en-US" sz="2400" dirty="0" smtClean="0">
                <a:latin typeface="Helvetica"/>
              </a:endParaRPr>
            </a:p>
            <a:p>
              <a:endParaRPr lang="zh-CN" altLang="en-US" sz="2400" dirty="0">
                <a:latin typeface="Helvetica"/>
              </a:endParaRPr>
            </a:p>
          </p:txBody>
        </p:sp>
      </p:grpSp>
      <p:grpSp>
        <p:nvGrpSpPr>
          <p:cNvPr id="23" name="组合 22"/>
          <p:cNvGrpSpPr/>
          <p:nvPr/>
        </p:nvGrpSpPr>
        <p:grpSpPr>
          <a:xfrm>
            <a:off x="4627874" y="3248552"/>
            <a:ext cx="4016092" cy="2675016"/>
            <a:chOff x="4627874" y="3286124"/>
            <a:chExt cx="3230274" cy="3149708"/>
          </a:xfrm>
        </p:grpSpPr>
        <p:sp>
          <p:nvSpPr>
            <p:cNvPr id="20" name="圆角矩形 19"/>
            <p:cNvSpPr/>
            <p:nvPr/>
          </p:nvSpPr>
          <p:spPr>
            <a:xfrm>
              <a:off x="4627874" y="3286124"/>
              <a:ext cx="3230274" cy="3071834"/>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TextBox 20"/>
            <p:cNvSpPr txBox="1"/>
            <p:nvPr/>
          </p:nvSpPr>
          <p:spPr>
            <a:xfrm>
              <a:off x="4703408" y="3286124"/>
              <a:ext cx="3154740" cy="3149708"/>
            </a:xfrm>
            <a:prstGeom prst="rect">
              <a:avLst/>
            </a:prstGeom>
            <a:noFill/>
          </p:spPr>
          <p:txBody>
            <a:bodyPr wrap="square" rtlCol="0">
              <a:spAutoFit/>
            </a:bodyPr>
            <a:lstStyle/>
            <a:p>
              <a:pPr lvl="0"/>
              <a:r>
                <a:rPr lang="en-US" sz="2400" dirty="0" smtClean="0">
                  <a:latin typeface="Helvetica"/>
                </a:rPr>
                <a:t>Conclusion: Both Daniel and Dory are civilian heroes as they acted instinctively with courage and grace when situations call for.</a:t>
              </a:r>
              <a:endParaRPr lang="zh-CN" altLang="en-US" sz="2400" dirty="0">
                <a:latin typeface="Helvetica"/>
              </a:endParaRPr>
            </a:p>
          </p:txBody>
        </p:sp>
      </p:grpSp>
      <p:pic>
        <p:nvPicPr>
          <p:cNvPr id="25"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26" name="TextBox 25"/>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7"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amond(i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amond(in)">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2071670" y="1954202"/>
            <a:ext cx="527266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Example 1 (civilian heroes)</a:t>
            </a:r>
            <a:endParaRPr lang="zh-CN" altLang="en-US" sz="2600" dirty="0">
              <a:latin typeface="Helvetica"/>
              <a:cs typeface="Arial" charset="0"/>
            </a:endParaRPr>
          </a:p>
        </p:txBody>
      </p:sp>
      <p:sp>
        <p:nvSpPr>
          <p:cNvPr id="17" name="下箭头 16"/>
          <p:cNvSpPr/>
          <p:nvPr/>
        </p:nvSpPr>
        <p:spPr>
          <a:xfrm>
            <a:off x="4498282" y="1714488"/>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Box 9"/>
          <p:cNvSpPr txBox="1">
            <a:spLocks noChangeArrowheads="1"/>
          </p:cNvSpPr>
          <p:nvPr/>
        </p:nvSpPr>
        <p:spPr bwMode="auto">
          <a:xfrm>
            <a:off x="2071670" y="1214422"/>
            <a:ext cx="527266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Question</a:t>
            </a:r>
            <a:endParaRPr lang="en-US" altLang="zh-CN" sz="2600" dirty="0">
              <a:latin typeface="Helvetica"/>
              <a:cs typeface="Arial" charset="0"/>
            </a:endParaRPr>
          </a:p>
        </p:txBody>
      </p:sp>
      <p:sp>
        <p:nvSpPr>
          <p:cNvPr id="20" name="Rectangle 12"/>
          <p:cNvSpPr>
            <a:spLocks noChangeArrowheads="1"/>
          </p:cNvSpPr>
          <p:nvPr/>
        </p:nvSpPr>
        <p:spPr bwMode="auto">
          <a:xfrm>
            <a:off x="1571604" y="2714620"/>
            <a:ext cx="614366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Example 2 (First responder heroes)</a:t>
            </a:r>
            <a:endParaRPr lang="zh-CN" altLang="en-US" sz="2600" dirty="0">
              <a:latin typeface="Helvetica"/>
              <a:cs typeface="Arial" charset="0"/>
            </a:endParaRPr>
          </a:p>
        </p:txBody>
      </p:sp>
      <p:grpSp>
        <p:nvGrpSpPr>
          <p:cNvPr id="35" name="组合 34"/>
          <p:cNvGrpSpPr/>
          <p:nvPr/>
        </p:nvGrpSpPr>
        <p:grpSpPr>
          <a:xfrm>
            <a:off x="312112" y="3571876"/>
            <a:ext cx="2759690" cy="3074090"/>
            <a:chOff x="291779" y="3714752"/>
            <a:chExt cx="2759690" cy="3074090"/>
          </a:xfrm>
        </p:grpSpPr>
        <p:sp>
          <p:nvSpPr>
            <p:cNvPr id="24" name="圆角矩形 23"/>
            <p:cNvSpPr/>
            <p:nvPr/>
          </p:nvSpPr>
          <p:spPr>
            <a:xfrm>
              <a:off x="291779" y="3714752"/>
              <a:ext cx="2637147" cy="3074090"/>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TextBox 24"/>
            <p:cNvSpPr txBox="1"/>
            <p:nvPr/>
          </p:nvSpPr>
          <p:spPr>
            <a:xfrm>
              <a:off x="291779" y="3864064"/>
              <a:ext cx="2759690" cy="2677656"/>
            </a:xfrm>
            <a:prstGeom prst="rect">
              <a:avLst/>
            </a:prstGeom>
            <a:noFill/>
          </p:spPr>
          <p:txBody>
            <a:bodyPr wrap="square" rtlCol="0">
              <a:spAutoFit/>
            </a:bodyPr>
            <a:lstStyle/>
            <a:p>
              <a:pPr lvl="0"/>
              <a:r>
                <a:rPr lang="en-US" sz="2400" dirty="0" smtClean="0">
                  <a:latin typeface="Helvetica"/>
                </a:rPr>
                <a:t>First responders are also honored as heroes as can be seen from the example of Sergeant. Ryan Russell.</a:t>
              </a:r>
              <a:endParaRPr lang="zh-CN" altLang="en-US" sz="2400" dirty="0">
                <a:latin typeface="Helvetica"/>
              </a:endParaRPr>
            </a:p>
          </p:txBody>
        </p:sp>
      </p:grpSp>
      <p:grpSp>
        <p:nvGrpSpPr>
          <p:cNvPr id="36" name="组合 35"/>
          <p:cNvGrpSpPr/>
          <p:nvPr/>
        </p:nvGrpSpPr>
        <p:grpSpPr>
          <a:xfrm>
            <a:off x="3065743" y="3571876"/>
            <a:ext cx="3000396" cy="3071834"/>
            <a:chOff x="3214678" y="3714752"/>
            <a:chExt cx="3000396" cy="3071834"/>
          </a:xfrm>
        </p:grpSpPr>
        <p:sp>
          <p:nvSpPr>
            <p:cNvPr id="28" name="圆角矩形 27"/>
            <p:cNvSpPr/>
            <p:nvPr/>
          </p:nvSpPr>
          <p:spPr>
            <a:xfrm>
              <a:off x="3214678" y="3714752"/>
              <a:ext cx="2928958" cy="3071834"/>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TextBox 28"/>
            <p:cNvSpPr txBox="1"/>
            <p:nvPr/>
          </p:nvSpPr>
          <p:spPr>
            <a:xfrm>
              <a:off x="3286116" y="3739598"/>
              <a:ext cx="2928958" cy="3046988"/>
            </a:xfrm>
            <a:prstGeom prst="rect">
              <a:avLst/>
            </a:prstGeom>
            <a:noFill/>
          </p:spPr>
          <p:txBody>
            <a:bodyPr wrap="square" rtlCol="0">
              <a:spAutoFit/>
            </a:bodyPr>
            <a:lstStyle/>
            <a:p>
              <a:r>
                <a:rPr lang="en-US" sz="2400" dirty="0" smtClean="0">
                  <a:latin typeface="Helvetica"/>
                </a:rPr>
                <a:t>Heroes in the past were those who performed acts of extraordinary courage while today heroes are average men and women.</a:t>
              </a:r>
              <a:endParaRPr lang="zh-CN" altLang="en-US" sz="2400" dirty="0">
                <a:latin typeface="Helvetica"/>
              </a:endParaRPr>
            </a:p>
          </p:txBody>
        </p:sp>
      </p:grpSp>
      <p:grpSp>
        <p:nvGrpSpPr>
          <p:cNvPr id="37" name="组合 36"/>
          <p:cNvGrpSpPr/>
          <p:nvPr/>
        </p:nvGrpSpPr>
        <p:grpSpPr>
          <a:xfrm>
            <a:off x="6138874" y="3586636"/>
            <a:ext cx="2714612" cy="3021230"/>
            <a:chOff x="6429388" y="3767612"/>
            <a:chExt cx="2714612" cy="3071834"/>
          </a:xfrm>
        </p:grpSpPr>
        <p:sp>
          <p:nvSpPr>
            <p:cNvPr id="33" name="圆角矩形 32"/>
            <p:cNvSpPr/>
            <p:nvPr/>
          </p:nvSpPr>
          <p:spPr>
            <a:xfrm>
              <a:off x="6429388" y="3767612"/>
              <a:ext cx="2714612" cy="3071834"/>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4" name="TextBox 33"/>
            <p:cNvSpPr txBox="1"/>
            <p:nvPr/>
          </p:nvSpPr>
          <p:spPr>
            <a:xfrm>
              <a:off x="6565901" y="3786190"/>
              <a:ext cx="2578099" cy="3046988"/>
            </a:xfrm>
            <a:prstGeom prst="rect">
              <a:avLst/>
            </a:prstGeom>
            <a:noFill/>
          </p:spPr>
          <p:txBody>
            <a:bodyPr wrap="square" rtlCol="0">
              <a:spAutoFit/>
            </a:bodyPr>
            <a:lstStyle/>
            <a:p>
              <a:r>
                <a:rPr lang="en-US" sz="2400" dirty="0" smtClean="0">
                  <a:latin typeface="Helvetica"/>
                </a:rPr>
                <a:t>We expect first responders to rush toward danger. So when they die doing that, we should recognize their heroic efforts.</a:t>
              </a:r>
              <a:endParaRPr lang="zh-CN" altLang="en-US" sz="2400" dirty="0">
                <a:latin typeface="Helvetica"/>
              </a:endParaRPr>
            </a:p>
          </p:txBody>
        </p:sp>
      </p:grpSp>
      <p:sp>
        <p:nvSpPr>
          <p:cNvPr id="38" name="下箭头 37"/>
          <p:cNvSpPr/>
          <p:nvPr/>
        </p:nvSpPr>
        <p:spPr>
          <a:xfrm>
            <a:off x="4498282" y="2474906"/>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4498282" y="3286124"/>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085682" y="571480"/>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31"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32" name="TextBox 31"/>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1"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checkerboard(across)">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checkerboard(across)">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checkerboard(across)">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2071670" y="1954202"/>
            <a:ext cx="527266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Example 1 (civilian heroes)</a:t>
            </a:r>
            <a:endParaRPr lang="zh-CN" altLang="en-US" sz="2600" dirty="0">
              <a:latin typeface="Helvetica"/>
              <a:cs typeface="Arial" charset="0"/>
            </a:endParaRPr>
          </a:p>
        </p:txBody>
      </p:sp>
      <p:sp>
        <p:nvSpPr>
          <p:cNvPr id="17" name="下箭头 16"/>
          <p:cNvSpPr/>
          <p:nvPr/>
        </p:nvSpPr>
        <p:spPr>
          <a:xfrm>
            <a:off x="4286248" y="1714488"/>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Box 9"/>
          <p:cNvSpPr txBox="1">
            <a:spLocks noChangeArrowheads="1"/>
          </p:cNvSpPr>
          <p:nvPr/>
        </p:nvSpPr>
        <p:spPr bwMode="auto">
          <a:xfrm>
            <a:off x="2071669" y="1214422"/>
            <a:ext cx="5072099"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Question</a:t>
            </a:r>
            <a:endParaRPr lang="en-US" altLang="zh-CN" sz="2600" dirty="0">
              <a:latin typeface="Helvetica"/>
              <a:cs typeface="Arial" charset="0"/>
            </a:endParaRPr>
          </a:p>
        </p:txBody>
      </p:sp>
      <p:sp>
        <p:nvSpPr>
          <p:cNvPr id="20" name="Rectangle 12"/>
          <p:cNvSpPr>
            <a:spLocks noChangeArrowheads="1"/>
          </p:cNvSpPr>
          <p:nvPr/>
        </p:nvSpPr>
        <p:spPr bwMode="auto">
          <a:xfrm>
            <a:off x="1571604" y="2714620"/>
            <a:ext cx="614366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Example 2 (First responder heroes)</a:t>
            </a:r>
            <a:endParaRPr lang="zh-CN" altLang="en-US" sz="2600" dirty="0">
              <a:latin typeface="Helvetica"/>
              <a:cs typeface="Arial" charset="0"/>
            </a:endParaRPr>
          </a:p>
        </p:txBody>
      </p:sp>
      <p:sp>
        <p:nvSpPr>
          <p:cNvPr id="38" name="下箭头 37"/>
          <p:cNvSpPr/>
          <p:nvPr/>
        </p:nvSpPr>
        <p:spPr>
          <a:xfrm>
            <a:off x="4286248" y="2474906"/>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4286248" y="3235324"/>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2"/>
          <p:cNvSpPr>
            <a:spLocks noChangeArrowheads="1"/>
          </p:cNvSpPr>
          <p:nvPr/>
        </p:nvSpPr>
        <p:spPr bwMode="auto">
          <a:xfrm>
            <a:off x="2428860" y="3475038"/>
            <a:ext cx="421484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Conclusion </a:t>
            </a:r>
            <a:endParaRPr lang="zh-CN" altLang="en-US" sz="2600" dirty="0">
              <a:latin typeface="Helvetica"/>
              <a:cs typeface="Arial" charset="0"/>
            </a:endParaRPr>
          </a:p>
        </p:txBody>
      </p:sp>
      <p:sp>
        <p:nvSpPr>
          <p:cNvPr id="22" name="下箭头 21"/>
          <p:cNvSpPr/>
          <p:nvPr/>
        </p:nvSpPr>
        <p:spPr>
          <a:xfrm>
            <a:off x="4294632" y="4000504"/>
            <a:ext cx="288032" cy="21431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85786" y="4286256"/>
            <a:ext cx="7617474" cy="2000264"/>
          </a:xfrm>
          <a:prstGeom prst="roundRect">
            <a:avLst/>
          </a:prstGeom>
          <a:solidFill>
            <a:schemeClr val="bg1"/>
          </a:solidFill>
          <a:ln>
            <a:solidFill>
              <a:srgbClr val="FF9900"/>
            </a:solidFill>
          </a:ln>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TextBox 26"/>
          <p:cNvSpPr txBox="1"/>
          <p:nvPr/>
        </p:nvSpPr>
        <p:spPr>
          <a:xfrm>
            <a:off x="857224" y="4335386"/>
            <a:ext cx="7831788" cy="2308324"/>
          </a:xfrm>
          <a:prstGeom prst="rect">
            <a:avLst/>
          </a:prstGeom>
          <a:noFill/>
        </p:spPr>
        <p:txBody>
          <a:bodyPr wrap="square" rtlCol="0">
            <a:spAutoFit/>
          </a:bodyPr>
          <a:lstStyle/>
          <a:p>
            <a:r>
              <a:rPr lang="en-US" sz="2400" dirty="0" smtClean="0">
                <a:latin typeface="Helvetica"/>
              </a:rPr>
              <a:t>The encouraging stories of heroes, both civilian heroes and first responders, show that ordinary people can do heroic things. We should not only honor them, but also change the situations that may lead to their death. We should try to act heroically if circumstances call on us.</a:t>
            </a:r>
            <a:endParaRPr lang="zh-CN" altLang="en-US" sz="2400" dirty="0">
              <a:latin typeface="Helvetica"/>
            </a:endParaRPr>
          </a:p>
        </p:txBody>
      </p:sp>
      <p:sp>
        <p:nvSpPr>
          <p:cNvPr id="23" name="矩形 22"/>
          <p:cNvSpPr/>
          <p:nvPr/>
        </p:nvSpPr>
        <p:spPr>
          <a:xfrm>
            <a:off x="4085682" y="571480"/>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24"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25" name="TextBox 24"/>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5"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1" grpId="0" animBg="1"/>
      <p:bldP spid="22" grpId="0" animBg="1"/>
      <p:bldP spid="26"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2"/>
          <p:cNvSpPr>
            <a:spLocks noChangeArrowheads="1"/>
          </p:cNvSpPr>
          <p:nvPr/>
        </p:nvSpPr>
        <p:spPr bwMode="auto">
          <a:xfrm>
            <a:off x="3143239" y="3485699"/>
            <a:ext cx="2428893"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Examples</a:t>
            </a:r>
            <a:endParaRPr lang="zh-CN" altLang="en-US" sz="2800" dirty="0">
              <a:latin typeface="Helvetica"/>
              <a:cs typeface="Arial" charset="0"/>
            </a:endParaRPr>
          </a:p>
        </p:txBody>
      </p:sp>
      <p:sp>
        <p:nvSpPr>
          <p:cNvPr id="18" name="下箭头 17"/>
          <p:cNvSpPr/>
          <p:nvPr/>
        </p:nvSpPr>
        <p:spPr>
          <a:xfrm>
            <a:off x="4071934" y="2717658"/>
            <a:ext cx="571504" cy="68898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Box 9"/>
          <p:cNvSpPr txBox="1">
            <a:spLocks noChangeArrowheads="1"/>
          </p:cNvSpPr>
          <p:nvPr/>
        </p:nvSpPr>
        <p:spPr bwMode="auto">
          <a:xfrm>
            <a:off x="2571736" y="2000240"/>
            <a:ext cx="3571900"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Question</a:t>
            </a:r>
            <a:endParaRPr lang="en-US" altLang="zh-CN" sz="2800" dirty="0">
              <a:latin typeface="Helvetica"/>
              <a:cs typeface="Arial" charset="0"/>
            </a:endParaRPr>
          </a:p>
        </p:txBody>
      </p:sp>
      <p:sp>
        <p:nvSpPr>
          <p:cNvPr id="25" name="Rectangle 12"/>
          <p:cNvSpPr>
            <a:spLocks noChangeArrowheads="1"/>
          </p:cNvSpPr>
          <p:nvPr/>
        </p:nvSpPr>
        <p:spPr bwMode="auto">
          <a:xfrm>
            <a:off x="2857488" y="4914459"/>
            <a:ext cx="3071835"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Conclusion </a:t>
            </a:r>
            <a:endParaRPr lang="zh-CN" altLang="en-US" sz="2800" dirty="0">
              <a:latin typeface="Helvetica"/>
              <a:cs typeface="Arial" charset="0"/>
            </a:endParaRPr>
          </a:p>
        </p:txBody>
      </p:sp>
      <p:sp>
        <p:nvSpPr>
          <p:cNvPr id="26" name="下箭头 25"/>
          <p:cNvSpPr/>
          <p:nvPr/>
        </p:nvSpPr>
        <p:spPr>
          <a:xfrm>
            <a:off x="4071934" y="4154041"/>
            <a:ext cx="571504" cy="68898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85682" y="571480"/>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1"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15" name="TextBox 14"/>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9558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107980" y="1285860"/>
            <a:ext cx="8821738" cy="5302748"/>
          </a:xfrm>
          <a:prstGeom prst="rect">
            <a:avLst/>
          </a:prstGeom>
          <a:noFill/>
          <a:ln w="9525">
            <a:noFill/>
            <a:miter lim="800000"/>
            <a:headEnd/>
            <a:tailEnd/>
          </a:ln>
        </p:spPr>
      </p:pic>
      <p:sp>
        <p:nvSpPr>
          <p:cNvPr id="11" name="Rectangle 10"/>
          <p:cNvSpPr/>
          <p:nvPr/>
        </p:nvSpPr>
        <p:spPr>
          <a:xfrm>
            <a:off x="875270" y="1785926"/>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366868" y="2255073"/>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875271" y="1857364"/>
            <a:ext cx="6162164" cy="4154984"/>
          </a:xfrm>
          <a:prstGeom prst="rect">
            <a:avLst/>
          </a:prstGeom>
        </p:spPr>
        <p:txBody>
          <a:bodyPr wrap="square">
            <a:spAutoFit/>
          </a:bodyPr>
          <a:lstStyle/>
          <a:p>
            <a:pPr algn="just">
              <a:lnSpc>
                <a:spcPct val="110000"/>
              </a:lnSpc>
              <a:defRPr/>
            </a:pPr>
            <a:r>
              <a:rPr kumimoji="1" lang="en-US" altLang="zh-CN" sz="2400" dirty="0" smtClean="0">
                <a:latin typeface="Helvetica"/>
              </a:rPr>
              <a:t>    In an era of heightened heroism, who are the heroes among us? </a:t>
            </a:r>
          </a:p>
          <a:p>
            <a:pPr algn="just">
              <a:lnSpc>
                <a:spcPct val="110000"/>
              </a:lnSpc>
              <a:defRPr/>
            </a:pPr>
            <a:r>
              <a:rPr kumimoji="1" lang="en-US" altLang="zh-CN" sz="2400" dirty="0" smtClean="0">
                <a:latin typeface="Helvetica"/>
              </a:rPr>
              <a:t>    They can be ordinary people like Daniel Hernandez who ran through danger in a mass shooting to save his boss and Dory Stoddard who saved his wife by ________ her from the hail of bullets. Both of them are ______ heroes as they acted with courage and grace when __________ extraordinary circumstance.</a:t>
            </a:r>
            <a:endParaRPr kumimoji="1" lang="en-US" altLang="zh-CN" sz="2400" dirty="0">
              <a:latin typeface="Helvetica"/>
            </a:endParaRPr>
          </a:p>
        </p:txBody>
      </p:sp>
      <p:sp>
        <p:nvSpPr>
          <p:cNvPr id="13" name="Text Box 50"/>
          <p:cNvSpPr txBox="1">
            <a:spLocks noChangeArrowheads="1"/>
          </p:cNvSpPr>
          <p:nvPr/>
        </p:nvSpPr>
        <p:spPr bwMode="auto">
          <a:xfrm>
            <a:off x="5615008" y="3916924"/>
            <a:ext cx="18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shielding</a:t>
            </a:r>
            <a:endParaRPr kumimoji="1" lang="en-US" altLang="zh-CN" sz="2400" dirty="0">
              <a:solidFill>
                <a:srgbClr val="0070C0"/>
              </a:solidFill>
              <a:latin typeface="Helvetica"/>
            </a:endParaRPr>
          </a:p>
        </p:txBody>
      </p:sp>
      <p:sp>
        <p:nvSpPr>
          <p:cNvPr id="14" name="Text Box 50"/>
          <p:cNvSpPr txBox="1">
            <a:spLocks noChangeArrowheads="1"/>
          </p:cNvSpPr>
          <p:nvPr/>
        </p:nvSpPr>
        <p:spPr bwMode="auto">
          <a:xfrm>
            <a:off x="1012789" y="4702742"/>
            <a:ext cx="213045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civilian</a:t>
            </a:r>
          </a:p>
        </p:txBody>
      </p:sp>
      <p:sp>
        <p:nvSpPr>
          <p:cNvPr id="15" name="Text Box 50"/>
          <p:cNvSpPr txBox="1">
            <a:spLocks noChangeArrowheads="1"/>
          </p:cNvSpPr>
          <p:nvPr/>
        </p:nvSpPr>
        <p:spPr bwMode="auto">
          <a:xfrm rot="10800000" flipV="1">
            <a:off x="3357555" y="5131369"/>
            <a:ext cx="2136714"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caught up in </a:t>
            </a:r>
            <a:endParaRPr kumimoji="1" lang="en-US" altLang="zh-CN" sz="2400" dirty="0">
              <a:solidFill>
                <a:srgbClr val="0070C0"/>
              </a:solidFill>
              <a:latin typeface="Helvetica"/>
            </a:endParaRPr>
          </a:p>
        </p:txBody>
      </p:sp>
      <p:sp>
        <p:nvSpPr>
          <p:cNvPr id="21" name="矩形 20"/>
          <p:cNvSpPr/>
          <p:nvPr/>
        </p:nvSpPr>
        <p:spPr>
          <a:xfrm>
            <a:off x="4085682" y="609881"/>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Summary of the text</a:t>
            </a:r>
            <a:endParaRPr lang="en-US" altLang="zh-CN" sz="2400" b="1" dirty="0">
              <a:solidFill>
                <a:schemeClr val="accent6">
                  <a:lumMod val="75000"/>
                </a:schemeClr>
              </a:solidFill>
              <a:latin typeface="Helvetica"/>
            </a:endParaRPr>
          </a:p>
        </p:txBody>
      </p:sp>
      <p:pic>
        <p:nvPicPr>
          <p:cNvPr id="16" name="Picture 2"/>
          <p:cNvPicPr>
            <a:picLocks noChangeAspect="1" noChangeArrowheads="1"/>
          </p:cNvPicPr>
          <p:nvPr/>
        </p:nvPicPr>
        <p:blipFill>
          <a:blip r:embed="rId4" cstate="print"/>
          <a:srcRect/>
          <a:stretch>
            <a:fillRect/>
          </a:stretch>
        </p:blipFill>
        <p:spPr bwMode="auto">
          <a:xfrm>
            <a:off x="-3176" y="-24"/>
            <a:ext cx="4071119" cy="1150938"/>
          </a:xfrm>
          <a:prstGeom prst="rect">
            <a:avLst/>
          </a:prstGeom>
          <a:noFill/>
          <a:ln w="9525">
            <a:noFill/>
            <a:miter lim="800000"/>
            <a:headEnd/>
            <a:tailEnd/>
          </a:ln>
        </p:spPr>
      </p:pic>
      <p:sp>
        <p:nvSpPr>
          <p:cNvPr id="18" name="TextBox 17"/>
          <p:cNvSpPr txBox="1"/>
          <p:nvPr/>
        </p:nvSpPr>
        <p:spPr>
          <a:xfrm>
            <a:off x="71406" y="536550"/>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图片 16" descr="图片19.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408402" y="5715016"/>
            <a:ext cx="743651" cy="390112"/>
          </a:xfrm>
          <a:prstGeom prst="rect">
            <a:avLst/>
          </a:prstGeom>
        </p:spPr>
      </p:pic>
    </p:spTree>
    <p:extLst>
      <p:ext uri="{BB962C8B-B14F-4D97-AF65-F5344CB8AC3E}">
        <p14:creationId xmlns:p14="http://schemas.microsoft.com/office/powerpoint/2010/main" xmlns=""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149993" y="1214422"/>
            <a:ext cx="8994008" cy="5432465"/>
          </a:xfrm>
          <a:prstGeom prst="rect">
            <a:avLst/>
          </a:prstGeom>
          <a:noFill/>
          <a:ln w="9525" algn="ctr">
            <a:noFill/>
            <a:miter lim="800000"/>
            <a:headEnd/>
            <a:tailEnd/>
          </a:ln>
        </p:spPr>
      </p:pic>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18683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1071538" y="1714488"/>
            <a:ext cx="6072230" cy="4154984"/>
          </a:xfrm>
          <a:prstGeom prst="rect">
            <a:avLst/>
          </a:prstGeom>
        </p:spPr>
        <p:txBody>
          <a:bodyPr wrap="square">
            <a:spAutoFit/>
          </a:bodyPr>
          <a:lstStyle/>
          <a:p>
            <a:pPr algn="just">
              <a:defRPr/>
            </a:pPr>
            <a:r>
              <a:rPr kumimoji="1" lang="en-US" altLang="zh-CN" sz="2400" dirty="0" smtClean="0">
                <a:latin typeface="Helvetica"/>
              </a:rPr>
              <a:t>Then are first responders considered heroes, too? We get the answer from Sergeant. Ryan Russell, who got killed in his efforts to help others but was _______ by thousands of other emergency responders. In the past the word “hero” was _______ for those who performed acts of distinct courage beyond the call of duty or for great leaders, while today heroes can be ordinary people like us. Then, do first responders who ___ to bring about</a:t>
            </a:r>
            <a:endParaRPr kumimoji="1" lang="zh-CN" altLang="en-US" sz="2400" dirty="0">
              <a:latin typeface="Helvetica"/>
            </a:endParaRPr>
          </a:p>
        </p:txBody>
      </p:sp>
      <p:sp>
        <p:nvSpPr>
          <p:cNvPr id="16" name="Text Box 50"/>
          <p:cNvSpPr txBox="1">
            <a:spLocks noChangeArrowheads="1"/>
          </p:cNvSpPr>
          <p:nvPr/>
        </p:nvSpPr>
        <p:spPr bwMode="auto">
          <a:xfrm rot="10800000" flipV="1">
            <a:off x="5902351" y="2853850"/>
            <a:ext cx="145573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honored</a:t>
            </a:r>
            <a:endParaRPr kumimoji="1" lang="en-US" altLang="zh-CN" sz="2400" dirty="0">
              <a:solidFill>
                <a:srgbClr val="0070C0"/>
              </a:solidFill>
              <a:latin typeface="Helvetica"/>
              <a:ea typeface="宋体" pitchFamily="2" charset="-122"/>
            </a:endParaRPr>
          </a:p>
        </p:txBody>
      </p:sp>
      <p:sp>
        <p:nvSpPr>
          <p:cNvPr id="18" name="Text Box 50"/>
          <p:cNvSpPr txBox="1">
            <a:spLocks noChangeArrowheads="1"/>
          </p:cNvSpPr>
          <p:nvPr/>
        </p:nvSpPr>
        <p:spPr bwMode="auto">
          <a:xfrm>
            <a:off x="1785918" y="3962962"/>
            <a:ext cx="1928823"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reserved</a:t>
            </a:r>
            <a:endParaRPr kumimoji="1" lang="en-US" altLang="zh-CN" sz="2400" dirty="0">
              <a:solidFill>
                <a:srgbClr val="0070C0"/>
              </a:solidFill>
              <a:latin typeface="Helvetica"/>
              <a:ea typeface="宋体" pitchFamily="2" charset="-122"/>
            </a:endParaRPr>
          </a:p>
        </p:txBody>
      </p:sp>
      <p:sp>
        <p:nvSpPr>
          <p:cNvPr id="17" name="Text Box 50"/>
          <p:cNvSpPr txBox="1">
            <a:spLocks noChangeArrowheads="1"/>
          </p:cNvSpPr>
          <p:nvPr/>
        </p:nvSpPr>
        <p:spPr bwMode="auto">
          <a:xfrm>
            <a:off x="3357554" y="5417122"/>
            <a:ext cx="129962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 fail</a:t>
            </a:r>
            <a:endParaRPr kumimoji="1" lang="en-US" altLang="zh-CN" sz="2400" dirty="0">
              <a:solidFill>
                <a:srgbClr val="0070C0"/>
              </a:solidFill>
              <a:latin typeface="Helvetica"/>
              <a:ea typeface="宋体" pitchFamily="2" charset="-122"/>
            </a:endParaRPr>
          </a:p>
        </p:txBody>
      </p:sp>
      <p:sp>
        <p:nvSpPr>
          <p:cNvPr id="12" name="矩形 11"/>
          <p:cNvSpPr/>
          <p:nvPr/>
        </p:nvSpPr>
        <p:spPr>
          <a:xfrm>
            <a:off x="4085682" y="609881"/>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Summary of the text</a:t>
            </a:r>
            <a:endParaRPr lang="en-US" altLang="zh-CN" sz="2400" b="1" dirty="0">
              <a:solidFill>
                <a:schemeClr val="accent6">
                  <a:lumMod val="75000"/>
                </a:schemeClr>
              </a:solidFill>
              <a:latin typeface="Helvetica"/>
            </a:endParaRPr>
          </a:p>
        </p:txBody>
      </p:sp>
      <p:pic>
        <p:nvPicPr>
          <p:cNvPr id="21" name="Picture 2"/>
          <p:cNvPicPr>
            <a:picLocks noChangeAspect="1" noChangeArrowheads="1"/>
          </p:cNvPicPr>
          <p:nvPr/>
        </p:nvPicPr>
        <p:blipFill>
          <a:blip r:embed="rId4" cstate="print"/>
          <a:srcRect/>
          <a:stretch>
            <a:fillRect/>
          </a:stretch>
        </p:blipFill>
        <p:spPr bwMode="auto">
          <a:xfrm>
            <a:off x="-3176" y="-24"/>
            <a:ext cx="4071119" cy="1150938"/>
          </a:xfrm>
          <a:prstGeom prst="rect">
            <a:avLst/>
          </a:prstGeom>
          <a:noFill/>
          <a:ln w="9525">
            <a:noFill/>
            <a:miter lim="800000"/>
            <a:headEnd/>
            <a:tailEnd/>
          </a:ln>
        </p:spPr>
      </p:pic>
      <p:sp>
        <p:nvSpPr>
          <p:cNvPr id="22" name="TextBox 21"/>
          <p:cNvSpPr txBox="1"/>
          <p:nvPr/>
        </p:nvSpPr>
        <p:spPr>
          <a:xfrm>
            <a:off x="71406" y="536550"/>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图片 13" descr="图片19.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408402" y="5715016"/>
            <a:ext cx="743651" cy="390112"/>
          </a:xfrm>
          <a:prstGeom prst="rect">
            <a:avLst/>
          </a:prstGeom>
        </p:spPr>
      </p:pic>
    </p:spTree>
    <p:extLst>
      <p:ext uri="{BB962C8B-B14F-4D97-AF65-F5344CB8AC3E}">
        <p14:creationId xmlns:p14="http://schemas.microsoft.com/office/powerpoint/2010/main" xmlns=""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1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pic>
        <p:nvPicPr>
          <p:cNvPr id="18" name="Picture 6"/>
          <p:cNvPicPr>
            <a:picLocks noChangeAspect="1" noChangeArrowheads="1"/>
          </p:cNvPicPr>
          <p:nvPr/>
        </p:nvPicPr>
        <p:blipFill>
          <a:blip r:embed="rId3"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571472" y="2784475"/>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285720"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323527"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323528" y="4752976"/>
            <a:ext cx="3891280"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nvGrpSpPr>
          <p:cNvPr id="26" name="组合 25"/>
          <p:cNvGrpSpPr/>
          <p:nvPr/>
        </p:nvGrpSpPr>
        <p:grpSpPr>
          <a:xfrm>
            <a:off x="0" y="0"/>
            <a:ext cx="9144000" cy="768827"/>
            <a:chOff x="0" y="0"/>
            <a:chExt cx="9144000" cy="768827"/>
          </a:xfrm>
        </p:grpSpPr>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5" name="TextBox 34"/>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0" name="TextBox 19"/>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2050" name="Picture 2" descr="D:\找图\新视野读写1\U4\94474473.jpg"/>
          <p:cNvPicPr>
            <a:picLocks noChangeAspect="1" noChangeArrowheads="1"/>
          </p:cNvPicPr>
          <p:nvPr/>
        </p:nvPicPr>
        <p:blipFill>
          <a:blip r:embed="rId13" cstate="print"/>
          <a:srcRect/>
          <a:stretch>
            <a:fillRect/>
          </a:stretch>
        </p:blipFill>
        <p:spPr bwMode="auto">
          <a:xfrm>
            <a:off x="4691626" y="2660395"/>
            <a:ext cx="4117438" cy="2743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p:cNvPicPr>
            <a:picLocks noChangeAspect="1" noChangeArrowheads="1"/>
          </p:cNvPicPr>
          <p:nvPr/>
        </p:nvPicPr>
        <p:blipFill>
          <a:blip r:embed="rId3" cstate="print"/>
          <a:srcRect/>
          <a:stretch>
            <a:fillRect/>
          </a:stretch>
        </p:blipFill>
        <p:spPr bwMode="auto">
          <a:xfrm>
            <a:off x="71438" y="1214422"/>
            <a:ext cx="8929718" cy="5214974"/>
          </a:xfrm>
          <a:prstGeom prst="rect">
            <a:avLst/>
          </a:prstGeom>
          <a:noFill/>
          <a:ln w="9525" algn="ctr">
            <a:noFill/>
            <a:miter lim="800000"/>
            <a:headEnd/>
            <a:tailEnd/>
          </a:ln>
        </p:spPr>
      </p:pic>
      <p:sp>
        <p:nvSpPr>
          <p:cNvPr id="162818" name="TextBox 19"/>
          <p:cNvSpPr txBox="1">
            <a:spLocks noChangeArrowheads="1"/>
          </p:cNvSpPr>
          <p:nvPr/>
        </p:nvSpPr>
        <p:spPr bwMode="auto">
          <a:xfrm>
            <a:off x="1933022" y="2720481"/>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714348" y="1733511"/>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1205946" y="2202658"/>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11763" y="1762205"/>
            <a:ext cx="6474881" cy="4154984"/>
          </a:xfrm>
          <a:prstGeom prst="rect">
            <a:avLst/>
          </a:prstGeom>
        </p:spPr>
        <p:txBody>
          <a:bodyPr wrap="square">
            <a:spAutoFit/>
          </a:bodyPr>
          <a:lstStyle/>
          <a:p>
            <a:pPr>
              <a:defRPr/>
            </a:pPr>
            <a:r>
              <a:rPr kumimoji="1" lang="en-US" altLang="zh-CN" sz="2400" dirty="0" smtClean="0">
                <a:latin typeface="Helvetica"/>
              </a:rPr>
              <a:t>desirable results also become heroes? Ms. McMahon provided the right answer. She strongly argued that it’s ______ for civilians to rush away from danger. In contrast, first responders rush toward danger to help those ______. So when first responders die doing that, we should _________ their heroic efforts.   </a:t>
            </a:r>
            <a:br>
              <a:rPr kumimoji="1" lang="en-US" altLang="zh-CN" sz="2400" dirty="0" smtClean="0">
                <a:latin typeface="Helvetica"/>
              </a:rPr>
            </a:br>
            <a:r>
              <a:rPr kumimoji="1" lang="en-US" altLang="zh-CN" sz="2400" dirty="0" smtClean="0">
                <a:latin typeface="Helvetica"/>
              </a:rPr>
              <a:t>    Ordinary people can do extraordinary things and, being _______ by them, we can also be heroes when circumstances call on us to act heroically. </a:t>
            </a:r>
            <a:endParaRPr kumimoji="1" lang="zh-CN" altLang="en-US" sz="2400" dirty="0">
              <a:latin typeface="Helvetica"/>
            </a:endParaRPr>
          </a:p>
        </p:txBody>
      </p:sp>
      <p:sp>
        <p:nvSpPr>
          <p:cNvPr id="23" name="Text Box 50"/>
          <p:cNvSpPr txBox="1">
            <a:spLocks noChangeArrowheads="1"/>
          </p:cNvSpPr>
          <p:nvPr/>
        </p:nvSpPr>
        <p:spPr bwMode="auto">
          <a:xfrm rot="10800000" flipV="1">
            <a:off x="2410364" y="4723937"/>
            <a:ext cx="216163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inspired</a:t>
            </a:r>
            <a:r>
              <a:rPr kumimoji="1" lang="en-US" altLang="zh-CN" sz="2400" dirty="0" smtClean="0">
                <a:solidFill>
                  <a:srgbClr val="FFC000"/>
                </a:solidFill>
                <a:latin typeface="Helvetica"/>
                <a:ea typeface="宋体" pitchFamily="2" charset="-122"/>
              </a:rPr>
              <a:t> </a:t>
            </a:r>
            <a:endParaRPr kumimoji="1" lang="en-US" altLang="zh-CN" sz="2400" dirty="0">
              <a:solidFill>
                <a:srgbClr val="FFC000"/>
              </a:solidFill>
              <a:latin typeface="Helvetica"/>
              <a:ea typeface="宋体" pitchFamily="2" charset="-122"/>
            </a:endParaRPr>
          </a:p>
        </p:txBody>
      </p:sp>
      <p:sp>
        <p:nvSpPr>
          <p:cNvPr id="24" name="Text Box 50"/>
          <p:cNvSpPr txBox="1">
            <a:spLocks noChangeArrowheads="1"/>
          </p:cNvSpPr>
          <p:nvPr/>
        </p:nvSpPr>
        <p:spPr bwMode="auto">
          <a:xfrm rot="10800000" flipV="1">
            <a:off x="4143373" y="2535815"/>
            <a:ext cx="1500197"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natural</a:t>
            </a:r>
            <a:endParaRPr kumimoji="1" lang="en-US" altLang="zh-CN" sz="2400" dirty="0">
              <a:solidFill>
                <a:srgbClr val="0070C0"/>
              </a:solidFill>
              <a:latin typeface="Helvetica"/>
              <a:ea typeface="宋体" pitchFamily="2" charset="-122"/>
            </a:endParaRPr>
          </a:p>
        </p:txBody>
      </p:sp>
      <p:sp>
        <p:nvSpPr>
          <p:cNvPr id="25" name="Text Box 50"/>
          <p:cNvSpPr txBox="1">
            <a:spLocks noChangeArrowheads="1"/>
          </p:cNvSpPr>
          <p:nvPr/>
        </p:nvSpPr>
        <p:spPr bwMode="auto">
          <a:xfrm rot="10800000" flipV="1">
            <a:off x="928662" y="3631172"/>
            <a:ext cx="164304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in need</a:t>
            </a:r>
            <a:endParaRPr kumimoji="1" lang="en-US" altLang="zh-CN" sz="2400" dirty="0">
              <a:solidFill>
                <a:srgbClr val="0070C0"/>
              </a:solidFill>
              <a:latin typeface="Helvetica"/>
              <a:ea typeface="宋体" pitchFamily="2" charset="-122"/>
            </a:endParaRPr>
          </a:p>
        </p:txBody>
      </p:sp>
      <p:sp>
        <p:nvSpPr>
          <p:cNvPr id="27" name="Text Box 50"/>
          <p:cNvSpPr txBox="1">
            <a:spLocks noChangeArrowheads="1"/>
          </p:cNvSpPr>
          <p:nvPr/>
        </p:nvSpPr>
        <p:spPr bwMode="auto">
          <a:xfrm>
            <a:off x="3071800" y="4000505"/>
            <a:ext cx="178595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recognize</a:t>
            </a:r>
            <a:endParaRPr kumimoji="1" lang="en-US" altLang="zh-CN" sz="2400" dirty="0">
              <a:solidFill>
                <a:srgbClr val="0070C0"/>
              </a:solidFill>
              <a:latin typeface="Helvetica"/>
              <a:ea typeface="宋体" pitchFamily="2" charset="-122"/>
            </a:endParaRPr>
          </a:p>
        </p:txBody>
      </p:sp>
      <p:pic>
        <p:nvPicPr>
          <p:cNvPr id="17" name="Picture 4">
            <a:hlinkClick r:id="rId4" action="ppaction://hlinksldjump"/>
          </p:cNvPr>
          <p:cNvPicPr>
            <a:picLocks noChangeAspect="1" noChangeArrowheads="1"/>
          </p:cNvPicPr>
          <p:nvPr/>
        </p:nvPicPr>
        <p:blipFill>
          <a:blip r:embed="rId5" cstate="print"/>
          <a:srcRect/>
          <a:stretch>
            <a:fillRect/>
          </a:stretch>
        </p:blipFill>
        <p:spPr bwMode="auto">
          <a:xfrm>
            <a:off x="8566181" y="6200002"/>
            <a:ext cx="434975" cy="458788"/>
          </a:xfrm>
          <a:prstGeom prst="rect">
            <a:avLst/>
          </a:prstGeom>
          <a:noFill/>
          <a:ln w="9525">
            <a:noFill/>
            <a:miter lim="800000"/>
            <a:headEnd/>
            <a:tailEnd/>
          </a:ln>
        </p:spPr>
      </p:pic>
      <p:sp>
        <p:nvSpPr>
          <p:cNvPr id="18" name="矩形 17"/>
          <p:cNvSpPr/>
          <p:nvPr/>
        </p:nvSpPr>
        <p:spPr>
          <a:xfrm>
            <a:off x="4085682" y="609881"/>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Summary of the text</a:t>
            </a:r>
            <a:endParaRPr lang="en-US" altLang="zh-CN" sz="2400" b="1" dirty="0">
              <a:solidFill>
                <a:schemeClr val="accent6">
                  <a:lumMod val="75000"/>
                </a:schemeClr>
              </a:solidFill>
              <a:latin typeface="Helvetica"/>
            </a:endParaRPr>
          </a:p>
        </p:txBody>
      </p:sp>
      <p:pic>
        <p:nvPicPr>
          <p:cNvPr id="21" name="Picture 2"/>
          <p:cNvPicPr>
            <a:picLocks noChangeAspect="1" noChangeArrowheads="1"/>
          </p:cNvPicPr>
          <p:nvPr/>
        </p:nvPicPr>
        <p:blipFill>
          <a:blip r:embed="rId6" cstate="print"/>
          <a:srcRect/>
          <a:stretch>
            <a:fillRect/>
          </a:stretch>
        </p:blipFill>
        <p:spPr bwMode="auto">
          <a:xfrm>
            <a:off x="-3176" y="-24"/>
            <a:ext cx="4071119" cy="1150938"/>
          </a:xfrm>
          <a:prstGeom prst="rect">
            <a:avLst/>
          </a:prstGeom>
          <a:noFill/>
          <a:ln w="9525">
            <a:noFill/>
            <a:miter lim="800000"/>
            <a:headEnd/>
            <a:tailEnd/>
          </a:ln>
        </p:spPr>
      </p:pic>
      <p:sp>
        <p:nvSpPr>
          <p:cNvPr id="22" name="TextBox 21"/>
          <p:cNvSpPr txBox="1"/>
          <p:nvPr/>
        </p:nvSpPr>
        <p:spPr>
          <a:xfrm>
            <a:off x="71406" y="536550"/>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xmlns="" val="732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utoUpdateAnimBg="0"/>
      <p:bldP spid="25" grpId="0" autoUpdateAnimBg="0"/>
      <p:bldP spid="2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aphicFrame>
        <p:nvGraphicFramePr>
          <p:cNvPr id="15" name="表格 14"/>
          <p:cNvGraphicFramePr>
            <a:graphicFrameLocks noGrp="1"/>
          </p:cNvGraphicFramePr>
          <p:nvPr/>
        </p:nvGraphicFramePr>
        <p:xfrm>
          <a:off x="428625" y="1428736"/>
          <a:ext cx="8286808" cy="4389120"/>
        </p:xfrm>
        <a:graphic>
          <a:graphicData uri="http://schemas.openxmlformats.org/drawingml/2006/table">
            <a:tbl>
              <a:tblPr firstRow="1" bandRow="1">
                <a:tableStyleId>{93296810-A885-4BE3-A3E7-6D5BEEA58F35}</a:tableStyleId>
              </a:tblPr>
              <a:tblGrid>
                <a:gridCol w="4643470"/>
                <a:gridCol w="3643338"/>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baseline="0" dirty="0" smtClean="0">
                          <a:effectLst>
                            <a:outerShdw blurRad="38100" dist="38100" dir="2700000" algn="tl">
                              <a:srgbClr val="000000">
                                <a:alpha val="43137"/>
                              </a:srgbClr>
                            </a:outerShdw>
                          </a:effectLst>
                          <a:latin typeface="Helvetica"/>
                        </a:rPr>
                        <a:t>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1.</a:t>
                      </a:r>
                      <a:r>
                        <a:rPr lang="en-US" altLang="zh-CN" sz="2600" baseline="0" dirty="0" smtClean="0">
                          <a:latin typeface="Helvetica"/>
                        </a:rPr>
                        <a:t> </a:t>
                      </a:r>
                      <a:r>
                        <a:rPr lang="en-US" altLang="zh-CN" sz="2600" dirty="0" smtClean="0">
                          <a:latin typeface="Helvetica"/>
                        </a:rPr>
                        <a:t>apply pressure to / on</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baseline="0" dirty="0" smtClean="0">
                          <a:latin typeface="华文楷体" pitchFamily="2" charset="-122"/>
                          <a:ea typeface="华文楷体" pitchFamily="2" charset="-122"/>
                        </a:rPr>
                        <a:t>    </a:t>
                      </a:r>
                      <a:r>
                        <a:rPr lang="zh-CN" altLang="en-US" sz="2400" b="0" dirty="0" smtClean="0">
                          <a:latin typeface="华文楷体" pitchFamily="2" charset="-122"/>
                          <a:ea typeface="华文楷体" pitchFamily="2" charset="-122"/>
                        </a:rPr>
                        <a:t>按压，给</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施加压力</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2. shield sb. from </a:t>
                      </a:r>
                      <a:r>
                        <a:rPr lang="en-US" altLang="zh-CN" sz="2600" dirty="0" err="1" smtClean="0">
                          <a:latin typeface="Helvetica"/>
                        </a:rPr>
                        <a:t>sth</a:t>
                      </a:r>
                      <a:r>
                        <a:rPr lang="en-US" altLang="zh-CN" sz="2600" dirty="0" smtClean="0">
                          <a:latin typeface="Helvetica"/>
                        </a:rPr>
                        <a:t>. </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baseline="0" dirty="0" smtClean="0">
                          <a:latin typeface="华文楷体" pitchFamily="2" charset="-122"/>
                          <a:ea typeface="华文楷体" pitchFamily="2" charset="-122"/>
                        </a:rPr>
                        <a:t>    </a:t>
                      </a:r>
                      <a:r>
                        <a:rPr lang="zh-CN" altLang="en-US" sz="2400" b="0" dirty="0" smtClean="0">
                          <a:latin typeface="华文楷体" pitchFamily="2" charset="-122"/>
                          <a:ea typeface="华文楷体" pitchFamily="2" charset="-122"/>
                        </a:rPr>
                        <a:t>使</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免受</a:t>
                      </a:r>
                      <a:r>
                        <a:rPr lang="en-US" altLang="zh-CN" sz="2400" b="0" dirty="0" smtClean="0">
                          <a:latin typeface="华文楷体" pitchFamily="2" charset="-122"/>
                          <a:ea typeface="华文楷体" pitchFamily="2" charset="-122"/>
                        </a:rPr>
                        <a:t>……</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3. be/get caught up in</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baseline="0" dirty="0" smtClean="0">
                          <a:latin typeface="华文楷体" pitchFamily="2" charset="-122"/>
                          <a:ea typeface="华文楷体" pitchFamily="2" charset="-122"/>
                        </a:rPr>
                        <a:t>    </a:t>
                      </a:r>
                      <a:r>
                        <a:rPr lang="zh-CN" altLang="en-US" sz="2400" b="0" dirty="0" smtClean="0">
                          <a:latin typeface="华文楷体" pitchFamily="2" charset="-122"/>
                          <a:ea typeface="华文楷体" pitchFamily="2" charset="-122"/>
                        </a:rPr>
                        <a:t>被卷入；陷入</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4. reserve </a:t>
                      </a:r>
                      <a:r>
                        <a:rPr lang="en-US" altLang="zh-CN" sz="2600" dirty="0" err="1" smtClean="0">
                          <a:latin typeface="Helvetica"/>
                        </a:rPr>
                        <a:t>sth</a:t>
                      </a:r>
                      <a:r>
                        <a:rPr lang="en-US" altLang="zh-CN" sz="2600" dirty="0" smtClean="0">
                          <a:latin typeface="Helvetica"/>
                        </a:rPr>
                        <a:t>. for sb. / </a:t>
                      </a:r>
                      <a:r>
                        <a:rPr lang="en-US" altLang="zh-CN" sz="2600" dirty="0" err="1" smtClean="0">
                          <a:latin typeface="Helvetica"/>
                        </a:rPr>
                        <a:t>sth</a:t>
                      </a:r>
                      <a:r>
                        <a:rPr lang="en-US" altLang="zh-CN" sz="2600" dirty="0" smtClean="0">
                          <a:latin typeface="Helvetica"/>
                        </a:rPr>
                        <a:t>. </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baseline="0" dirty="0" smtClean="0">
                          <a:latin typeface="华文楷体" pitchFamily="2" charset="-122"/>
                          <a:ea typeface="华文楷体" pitchFamily="2" charset="-122"/>
                        </a:rPr>
                        <a:t>    </a:t>
                      </a:r>
                      <a:r>
                        <a:rPr lang="zh-CN" altLang="en-US" sz="2400" b="0" dirty="0" smtClean="0">
                          <a:latin typeface="华文楷体" pitchFamily="2" charset="-122"/>
                          <a:ea typeface="华文楷体" pitchFamily="2" charset="-122"/>
                        </a:rPr>
                        <a:t>保留；预留</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5. relate to </a:t>
                      </a:r>
                      <a:r>
                        <a:rPr lang="en-US" altLang="zh-CN" sz="2600" dirty="0" err="1" smtClean="0">
                          <a:latin typeface="Helvetica"/>
                        </a:rPr>
                        <a:t>sth</a:t>
                      </a:r>
                      <a:r>
                        <a:rPr lang="en-US" altLang="zh-CN" sz="2600" dirty="0" smtClean="0">
                          <a:latin typeface="Helvetica"/>
                        </a:rPr>
                        <a:t>. / sb. </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华文楷体" pitchFamily="2" charset="-122"/>
                          <a:ea typeface="华文楷体" pitchFamily="2" charset="-122"/>
                        </a:rPr>
                        <a:t>    理解；认同</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6. make sense of </a:t>
                      </a:r>
                      <a:r>
                        <a:rPr lang="en-US" altLang="zh-CN" sz="2600" dirty="0" err="1" smtClean="0">
                          <a:latin typeface="Helvetica"/>
                        </a:rPr>
                        <a:t>sth</a:t>
                      </a:r>
                      <a:r>
                        <a:rPr lang="en-US" altLang="zh-CN" sz="2600" dirty="0" smtClean="0">
                          <a:latin typeface="Helvetica"/>
                        </a:rPr>
                        <a:t>.</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华文楷体" pitchFamily="2" charset="-122"/>
                          <a:ea typeface="华文楷体" pitchFamily="2" charset="-122"/>
                        </a:rPr>
                        <a:t>    理解，弄懂某事</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7. </a:t>
                      </a:r>
                      <a:r>
                        <a:rPr lang="en-US" altLang="zh-CN" sz="2600" baseline="0" dirty="0" smtClean="0">
                          <a:latin typeface="Helvetica"/>
                        </a:rPr>
                        <a:t>give authority to </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华文楷体" pitchFamily="2" charset="-122"/>
                          <a:ea typeface="华文楷体" pitchFamily="2" charset="-122"/>
                        </a:rPr>
                        <a:t>    授权</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baseline="0" dirty="0" smtClean="0">
                          <a:solidFill>
                            <a:schemeClr val="dk1"/>
                          </a:solidFill>
                          <a:latin typeface="Helvetica"/>
                          <a:ea typeface="+mn-ea"/>
                          <a:cs typeface="+mn-cs"/>
                        </a:rPr>
                        <a:t>8. count on</a:t>
                      </a:r>
                      <a:endParaRPr lang="zh-CN" altLang="en-US" sz="2600" kern="1200" baseline="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    依靠；指望</a:t>
                      </a:r>
                      <a:endParaRPr lang="zh-CN" altLang="en-US" sz="2400" b="0" kern="1200" dirty="0">
                        <a:solidFill>
                          <a:schemeClr val="dk1"/>
                        </a:solidFill>
                        <a:latin typeface="华文楷体" pitchFamily="2" charset="-122"/>
                        <a:ea typeface="华文楷体" pitchFamily="2" charset="-122"/>
                        <a:cs typeface="+mn-cs"/>
                      </a:endParaRPr>
                    </a:p>
                  </a:txBody>
                  <a:tcPr/>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071678"/>
            <a:ext cx="8296304" cy="4521200"/>
          </a:xfrm>
          <a:prstGeom prst="rect">
            <a:avLst/>
          </a:prstGeom>
          <a:noFill/>
          <a:ln w="9525">
            <a:noFill/>
            <a:miter lim="800000"/>
            <a:headEnd/>
            <a:tailEnd/>
          </a:ln>
        </p:spPr>
      </p:pic>
      <p:sp>
        <p:nvSpPr>
          <p:cNvPr id="8" name="TextBox 7"/>
          <p:cNvSpPr txBox="1">
            <a:spLocks noChangeArrowheads="1"/>
          </p:cNvSpPr>
          <p:nvPr/>
        </p:nvSpPr>
        <p:spPr bwMode="auto">
          <a:xfrm>
            <a:off x="500034" y="1459514"/>
            <a:ext cx="3136928"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按压，给</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施加压力</a:t>
            </a:r>
          </a:p>
        </p:txBody>
      </p:sp>
      <p:sp>
        <p:nvSpPr>
          <p:cNvPr id="13" name="文本框 5"/>
          <p:cNvSpPr txBox="1"/>
          <p:nvPr/>
        </p:nvSpPr>
        <p:spPr>
          <a:xfrm>
            <a:off x="952453" y="4143380"/>
            <a:ext cx="204791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injury / bleed</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81084" y="4572008"/>
            <a:ext cx="6977953"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You can </a:t>
            </a:r>
            <a:r>
              <a:rPr kumimoji="1" lang="en-US" altLang="zh-CN" sz="2400" b="1" i="1" dirty="0" smtClean="0">
                <a:solidFill>
                  <a:srgbClr val="FF6600"/>
                </a:solidFill>
                <a:latin typeface="Helvetica"/>
              </a:rPr>
              <a:t>apply pressure on </a:t>
            </a:r>
            <a:r>
              <a:rPr kumimoji="1" lang="en-US" altLang="zh-CN" sz="2400" dirty="0" smtClean="0">
                <a:latin typeface="Helvetica"/>
              </a:rPr>
              <a:t>the injury to make the blood bleed slower.</a:t>
            </a:r>
            <a:endParaRPr kumimoji="1" lang="en-US" altLang="zh-CN" sz="2400" dirty="0">
              <a:latin typeface="Helvetica"/>
            </a:endParaRPr>
          </a:p>
        </p:txBody>
      </p:sp>
      <p:sp>
        <p:nvSpPr>
          <p:cNvPr id="16" name="TextBox 15"/>
          <p:cNvSpPr txBox="1"/>
          <p:nvPr/>
        </p:nvSpPr>
        <p:spPr>
          <a:xfrm>
            <a:off x="5214975" y="1428736"/>
            <a:ext cx="3643305" cy="492443"/>
          </a:xfrm>
          <a:prstGeom prst="rect">
            <a:avLst/>
          </a:prstGeom>
          <a:noFill/>
        </p:spPr>
        <p:txBody>
          <a:bodyPr wrap="square">
            <a:spAutoFit/>
          </a:bodyPr>
          <a:lstStyle/>
          <a:p>
            <a:pPr>
              <a:spcBef>
                <a:spcPct val="50000"/>
              </a:spcBef>
              <a:defRPr/>
            </a:pPr>
            <a:r>
              <a:rPr lang="en-US" altLang="zh-CN" sz="2600" b="1" dirty="0" smtClean="0">
                <a:latin typeface="Helvetica"/>
              </a:rPr>
              <a:t>apply pressure to/on </a:t>
            </a:r>
          </a:p>
        </p:txBody>
      </p:sp>
      <p:sp>
        <p:nvSpPr>
          <p:cNvPr id="2" name="TextBox 1"/>
          <p:cNvSpPr txBox="1"/>
          <p:nvPr/>
        </p:nvSpPr>
        <p:spPr>
          <a:xfrm>
            <a:off x="3573462" y="1492551"/>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500306"/>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3003544"/>
            <a:ext cx="685805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你可以按压伤口让血流的慢些。</a:t>
            </a:r>
          </a:p>
        </p:txBody>
      </p:sp>
      <p:sp>
        <p:nvSpPr>
          <p:cNvPr id="25" name="TextBox 24"/>
          <p:cNvSpPr txBox="1"/>
          <p:nvPr/>
        </p:nvSpPr>
        <p:spPr>
          <a:xfrm>
            <a:off x="928662" y="3757614"/>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19" name="TextBox 18"/>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225946"/>
          </a:xfrm>
          <a:prstGeom prst="rect">
            <a:avLst/>
          </a:prstGeom>
          <a:noFill/>
          <a:ln w="9525">
            <a:noFill/>
            <a:miter lim="800000"/>
            <a:headEnd/>
            <a:tailEnd/>
          </a:ln>
        </p:spPr>
      </p:pic>
      <p:sp>
        <p:nvSpPr>
          <p:cNvPr id="8" name="TextBox 7"/>
          <p:cNvSpPr txBox="1">
            <a:spLocks noChangeArrowheads="1"/>
          </p:cNvSpPr>
          <p:nvPr/>
        </p:nvSpPr>
        <p:spPr bwMode="auto">
          <a:xfrm>
            <a:off x="928662" y="1560353"/>
            <a:ext cx="3159151"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使</a:t>
            </a:r>
            <a:r>
              <a:rPr lang="en-US" altLang="zh-CN" sz="2400" b="1" dirty="0" smtClean="0">
                <a:solidFill>
                  <a:srgbClr val="000000"/>
                </a:solidFill>
                <a:latin typeface="华文楷体" pitchFamily="2" charset="-122"/>
                <a:ea typeface="华文楷体" pitchFamily="2" charset="-122"/>
              </a:rPr>
              <a:t>… …</a:t>
            </a:r>
            <a:r>
              <a:rPr lang="zh-CN" altLang="en-US" sz="2400" b="1" dirty="0" smtClean="0">
                <a:solidFill>
                  <a:srgbClr val="000000"/>
                </a:solidFill>
                <a:latin typeface="华文楷体" pitchFamily="2" charset="-122"/>
                <a:ea typeface="华文楷体" pitchFamily="2" charset="-122"/>
              </a:rPr>
              <a:t>免受</a:t>
            </a:r>
            <a:r>
              <a:rPr lang="en-US" altLang="zh-CN" sz="2400" b="1" dirty="0" smtClean="0">
                <a:solidFill>
                  <a:srgbClr val="000000"/>
                </a:solidFill>
                <a:latin typeface="华文楷体" pitchFamily="2" charset="-122"/>
                <a:ea typeface="华文楷体" pitchFamily="2" charset="-122"/>
              </a:rPr>
              <a:t>… …</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71604" y="4317034"/>
            <a:ext cx="5214974"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shield … from… / invasion </a:t>
            </a:r>
            <a:r>
              <a:rPr lang="en-US" altLang="zh-CN" sz="2400" dirty="0"/>
              <a:t>/ </a:t>
            </a:r>
            <a:r>
              <a:rPr lang="en-US" altLang="zh-CN" sz="2400" dirty="0" smtClean="0"/>
              <a:t>servicemen</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1571604" y="4857760"/>
            <a:ext cx="6300788" cy="830997"/>
          </a:xfrm>
          <a:prstGeom prst="rect">
            <a:avLst/>
          </a:prstGeom>
          <a:noFill/>
          <a:ln w="9525">
            <a:noFill/>
            <a:miter lim="800000"/>
            <a:headEnd/>
            <a:tailEnd/>
          </a:ln>
        </p:spPr>
        <p:txBody>
          <a:bodyPr>
            <a:spAutoFit/>
          </a:bodyPr>
          <a:lstStyle/>
          <a:p>
            <a:pPr>
              <a:spcBef>
                <a:spcPct val="50000"/>
              </a:spcBef>
            </a:pPr>
            <a:r>
              <a:rPr kumimoji="1" lang="en-US" altLang="zh-CN" sz="2400" dirty="0" smtClean="0">
                <a:latin typeface="Helvetica"/>
              </a:rPr>
              <a:t>It is the duty of servicemen to </a:t>
            </a:r>
            <a:r>
              <a:rPr kumimoji="1" lang="en-US" altLang="zh-CN" sz="2400" b="1" i="1" dirty="0" smtClean="0">
                <a:solidFill>
                  <a:srgbClr val="FF6600"/>
                </a:solidFill>
                <a:latin typeface="Helvetica"/>
              </a:rPr>
              <a:t>shield </a:t>
            </a:r>
            <a:r>
              <a:rPr kumimoji="1" lang="en-US" altLang="zh-CN" sz="2400" dirty="0" smtClean="0">
                <a:latin typeface="Helvetica"/>
              </a:rPr>
              <a:t>their country </a:t>
            </a:r>
            <a:r>
              <a:rPr kumimoji="1" lang="en-US" altLang="zh-CN" sz="2400" b="1" i="1" dirty="0" smtClean="0">
                <a:solidFill>
                  <a:srgbClr val="FF6600"/>
                </a:solidFill>
                <a:latin typeface="Helvetica"/>
              </a:rPr>
              <a:t>from </a:t>
            </a:r>
            <a:r>
              <a:rPr kumimoji="1" lang="en-US" altLang="zh-CN" sz="2400" dirty="0" smtClean="0">
                <a:latin typeface="Helvetica"/>
              </a:rPr>
              <a:t>invasion. </a:t>
            </a:r>
            <a:endParaRPr kumimoji="1" lang="en-US" altLang="zh-CN" sz="2400" dirty="0">
              <a:latin typeface="Helvetica"/>
            </a:endParaRPr>
          </a:p>
        </p:txBody>
      </p:sp>
      <p:sp>
        <p:nvSpPr>
          <p:cNvPr id="16" name="TextBox 15"/>
          <p:cNvSpPr txBox="1">
            <a:spLocks noChangeArrowheads="1"/>
          </p:cNvSpPr>
          <p:nvPr/>
        </p:nvSpPr>
        <p:spPr bwMode="auto">
          <a:xfrm>
            <a:off x="5053011" y="1484153"/>
            <a:ext cx="3562350" cy="492443"/>
          </a:xfrm>
          <a:prstGeom prst="rect">
            <a:avLst/>
          </a:prstGeom>
          <a:noFill/>
          <a:ln w="9525" algn="ctr">
            <a:noFill/>
            <a:miter lim="800000"/>
            <a:headEnd/>
            <a:tailEnd/>
          </a:ln>
        </p:spPr>
        <p:txBody>
          <a:bodyPr>
            <a:spAutoFit/>
          </a:bodyPr>
          <a:lstStyle/>
          <a:p>
            <a:r>
              <a:rPr lang="en-US" altLang="zh-CN" sz="2600" b="1" dirty="0" smtClean="0">
                <a:latin typeface="Helvetica"/>
              </a:rPr>
              <a:t>shield sb. from </a:t>
            </a:r>
            <a:r>
              <a:rPr lang="en-US" altLang="zh-CN" sz="2600" b="1" dirty="0" err="1" smtClean="0">
                <a:latin typeface="Helvetica"/>
              </a:rPr>
              <a:t>sth</a:t>
            </a:r>
            <a:r>
              <a:rPr lang="en-US" altLang="zh-CN" sz="2600" b="1" dirty="0" smtClean="0">
                <a:latin typeface="Helvetica"/>
              </a:rPr>
              <a:t>.</a:t>
            </a:r>
          </a:p>
        </p:txBody>
      </p:sp>
      <p:sp>
        <p:nvSpPr>
          <p:cNvPr id="2" name="TextBox 1"/>
          <p:cNvSpPr txBox="1"/>
          <p:nvPr/>
        </p:nvSpPr>
        <p:spPr>
          <a:xfrm>
            <a:off x="3402011" y="156035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04" y="3253087"/>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保护祖国不受侵略是军人的职责。</a:t>
            </a:r>
            <a:endParaRPr lang="zh-CN" altLang="en-US" sz="2400" dirty="0">
              <a:latin typeface="华文行楷" pitchFamily="2" charset="-122"/>
              <a:ea typeface="华文行楷" pitchFamily="2" charset="-122"/>
            </a:endParaRPr>
          </a:p>
        </p:txBody>
      </p:sp>
      <p:sp>
        <p:nvSpPr>
          <p:cNvPr id="25" name="TextBox 24"/>
          <p:cNvSpPr txBox="1"/>
          <p:nvPr/>
        </p:nvSpPr>
        <p:spPr>
          <a:xfrm>
            <a:off x="1476375" y="37861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1" name="TextBox 20"/>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642910" y="2274888"/>
            <a:ext cx="8081990" cy="4297384"/>
          </a:xfrm>
          <a:prstGeom prst="rect">
            <a:avLst/>
          </a:prstGeom>
          <a:noFill/>
          <a:ln w="9525">
            <a:noFill/>
            <a:miter lim="800000"/>
            <a:headEnd/>
            <a:tailEnd/>
          </a:ln>
        </p:spPr>
      </p:pic>
      <p:sp>
        <p:nvSpPr>
          <p:cNvPr id="8" name="TextBox 7"/>
          <p:cNvSpPr txBox="1">
            <a:spLocks noChangeArrowheads="1"/>
          </p:cNvSpPr>
          <p:nvPr/>
        </p:nvSpPr>
        <p:spPr bwMode="auto">
          <a:xfrm>
            <a:off x="928662" y="1602390"/>
            <a:ext cx="2468562"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被卷入；陷入</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071539" y="4286256"/>
            <a:ext cx="642941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be caught up in / demonstration/ be guaranteed</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285852" y="4857760"/>
            <a:ext cx="6715172"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The safety of those students </a:t>
            </a:r>
            <a:r>
              <a:rPr kumimoji="1" lang="en-US" altLang="zh-CN" sz="2400" b="1" i="1" dirty="0" smtClean="0">
                <a:solidFill>
                  <a:srgbClr val="FF6600"/>
                </a:solidFill>
                <a:latin typeface="Helvetica"/>
              </a:rPr>
              <a:t>caught up in </a:t>
            </a:r>
            <a:r>
              <a:rPr kumimoji="1" lang="en-US" altLang="zh-CN" sz="2400" dirty="0" smtClean="0">
                <a:latin typeface="Helvetica"/>
              </a:rPr>
              <a:t>the demonstration must be guaranteed.</a:t>
            </a:r>
            <a:endParaRPr kumimoji="1" lang="en-US" altLang="zh-CN" sz="2400" dirty="0">
              <a:latin typeface="Helvetica"/>
            </a:endParaRPr>
          </a:p>
        </p:txBody>
      </p:sp>
      <p:sp>
        <p:nvSpPr>
          <p:cNvPr id="16" name="TextBox 15"/>
          <p:cNvSpPr txBox="1">
            <a:spLocks noChangeArrowheads="1"/>
          </p:cNvSpPr>
          <p:nvPr/>
        </p:nvSpPr>
        <p:spPr bwMode="auto">
          <a:xfrm>
            <a:off x="5214942" y="1571612"/>
            <a:ext cx="3367082" cy="492443"/>
          </a:xfrm>
          <a:prstGeom prst="rect">
            <a:avLst/>
          </a:prstGeom>
          <a:noFill/>
          <a:ln w="9525" algn="ctr">
            <a:noFill/>
            <a:miter lim="800000"/>
            <a:headEnd/>
            <a:tailEnd/>
          </a:ln>
        </p:spPr>
        <p:txBody>
          <a:bodyPr wrap="square">
            <a:spAutoFit/>
          </a:bodyPr>
          <a:lstStyle/>
          <a:p>
            <a:r>
              <a:rPr lang="en-US" altLang="zh-CN" sz="2600" b="1" dirty="0" smtClean="0">
                <a:latin typeface="Helvetica"/>
              </a:rPr>
              <a:t>be/get caught up in</a:t>
            </a:r>
          </a:p>
        </p:txBody>
      </p:sp>
      <p:sp>
        <p:nvSpPr>
          <p:cNvPr id="2" name="TextBox 1"/>
          <p:cNvSpPr txBox="1"/>
          <p:nvPr/>
        </p:nvSpPr>
        <p:spPr>
          <a:xfrm>
            <a:off x="3544887" y="161321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253087"/>
            <a:ext cx="678661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那些被卷入游行示威的学生的安全必须得到保证。</a:t>
            </a:r>
            <a:endParaRPr lang="zh-CN" altLang="en-US" sz="2400" dirty="0">
              <a:latin typeface="华文行楷" pitchFamily="2" charset="-122"/>
              <a:ea typeface="华文行楷" pitchFamily="2" charset="-122"/>
            </a:endParaRPr>
          </a:p>
        </p:txBody>
      </p:sp>
      <p:sp>
        <p:nvSpPr>
          <p:cNvPr id="25" name="TextBox 24"/>
          <p:cNvSpPr txBox="1"/>
          <p:nvPr/>
        </p:nvSpPr>
        <p:spPr>
          <a:xfrm>
            <a:off x="1214414" y="379381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1" name="TextBox 20"/>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785786" y="2274888"/>
            <a:ext cx="7939114" cy="4225946"/>
          </a:xfrm>
          <a:prstGeom prst="rect">
            <a:avLst/>
          </a:prstGeom>
          <a:noFill/>
          <a:ln w="9525">
            <a:noFill/>
            <a:miter lim="800000"/>
            <a:headEnd/>
            <a:tailEnd/>
          </a:ln>
        </p:spPr>
      </p:pic>
      <p:sp>
        <p:nvSpPr>
          <p:cNvPr id="8" name="TextBox 7"/>
          <p:cNvSpPr txBox="1">
            <a:spLocks noChangeArrowheads="1"/>
          </p:cNvSpPr>
          <p:nvPr/>
        </p:nvSpPr>
        <p:spPr bwMode="auto">
          <a:xfrm>
            <a:off x="1357290" y="1574717"/>
            <a:ext cx="2630487"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保留；预留</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12885" y="4286256"/>
            <a:ext cx="4273561"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reserve for / further discussion )</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786322"/>
            <a:ext cx="6564334"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This question must be </a:t>
            </a:r>
            <a:r>
              <a:rPr kumimoji="1" lang="en-US" altLang="zh-CN" sz="2400" b="1" i="1" dirty="0" smtClean="0">
                <a:solidFill>
                  <a:srgbClr val="FF6600"/>
                </a:solidFill>
                <a:latin typeface="Helvetica"/>
              </a:rPr>
              <a:t>reserved for </a:t>
            </a:r>
            <a:r>
              <a:rPr kumimoji="1" lang="en-US" altLang="zh-CN" sz="2400" dirty="0" smtClean="0">
                <a:latin typeface="Helvetica"/>
              </a:rPr>
              <a:t>further discussion. </a:t>
            </a:r>
            <a:endParaRPr kumimoji="1" lang="en-US" altLang="zh-CN" sz="2400" dirty="0">
              <a:latin typeface="Helvetica"/>
            </a:endParaRPr>
          </a:p>
        </p:txBody>
      </p:sp>
      <p:sp>
        <p:nvSpPr>
          <p:cNvPr id="16" name="TextBox 15"/>
          <p:cNvSpPr txBox="1">
            <a:spLocks noChangeArrowheads="1"/>
          </p:cNvSpPr>
          <p:nvPr/>
        </p:nvSpPr>
        <p:spPr bwMode="auto">
          <a:xfrm>
            <a:off x="5143504" y="1322002"/>
            <a:ext cx="2973388" cy="892552"/>
          </a:xfrm>
          <a:prstGeom prst="rect">
            <a:avLst/>
          </a:prstGeom>
          <a:noFill/>
          <a:ln w="9525" algn="ctr">
            <a:noFill/>
            <a:miter lim="800000"/>
            <a:headEnd/>
            <a:tailEnd/>
          </a:ln>
        </p:spPr>
        <p:txBody>
          <a:bodyPr wrap="square">
            <a:spAutoFit/>
          </a:bodyPr>
          <a:lstStyle/>
          <a:p>
            <a:r>
              <a:rPr lang="en-US" altLang="zh-CN" sz="2600" b="1" dirty="0" smtClean="0">
                <a:latin typeface="Helvetica"/>
              </a:rPr>
              <a:t>reserve </a:t>
            </a:r>
            <a:r>
              <a:rPr lang="en-US" altLang="zh-CN" sz="2600" b="1" dirty="0" err="1" smtClean="0">
                <a:latin typeface="Helvetica"/>
              </a:rPr>
              <a:t>sth</a:t>
            </a:r>
            <a:r>
              <a:rPr lang="en-US" altLang="zh-CN" sz="2600" b="1" dirty="0" smtClean="0">
                <a:latin typeface="Helvetica"/>
              </a:rPr>
              <a:t>. for sb./</a:t>
            </a:r>
            <a:r>
              <a:rPr lang="en-US" altLang="zh-CN" sz="2600" b="1" dirty="0" err="1" smtClean="0">
                <a:latin typeface="Helvetica"/>
              </a:rPr>
              <a:t>sth</a:t>
            </a:r>
            <a:r>
              <a:rPr lang="en-US" altLang="zh-CN" sz="2600" b="1" dirty="0" smtClean="0">
                <a:latin typeface="Helvetica"/>
              </a:rPr>
              <a:t>.</a:t>
            </a:r>
            <a:endParaRPr lang="en-US" altLang="zh-CN" sz="2600" b="1" dirty="0">
              <a:latin typeface="Helvetica"/>
            </a:endParaRPr>
          </a:p>
        </p:txBody>
      </p:sp>
      <p:sp>
        <p:nvSpPr>
          <p:cNvPr id="2" name="TextBox 1"/>
          <p:cNvSpPr txBox="1"/>
          <p:nvPr/>
        </p:nvSpPr>
        <p:spPr>
          <a:xfrm>
            <a:off x="3500430" y="158554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31063"/>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这个问题必须留待进一步讨论。</a:t>
            </a:r>
            <a:endParaRPr lang="en-US" altLang="zh-CN" sz="2400" dirty="0">
              <a:latin typeface="华文行楷" pitchFamily="2" charset="-122"/>
              <a:ea typeface="华文行楷" pitchFamily="2" charset="-122"/>
            </a:endParaRPr>
          </a:p>
        </p:txBody>
      </p:sp>
      <p:sp>
        <p:nvSpPr>
          <p:cNvPr id="25" name="TextBox 24"/>
          <p:cNvSpPr txBox="1"/>
          <p:nvPr/>
        </p:nvSpPr>
        <p:spPr>
          <a:xfrm>
            <a:off x="1493827"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1" name="TextBox 20"/>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143116"/>
            <a:ext cx="7708900" cy="4521200"/>
          </a:xfrm>
          <a:prstGeom prst="rect">
            <a:avLst/>
          </a:prstGeom>
          <a:noFill/>
          <a:ln w="9525">
            <a:noFill/>
            <a:miter lim="800000"/>
            <a:headEnd/>
            <a:tailEnd/>
          </a:ln>
        </p:spPr>
      </p:pic>
      <p:sp>
        <p:nvSpPr>
          <p:cNvPr id="8" name="TextBox 7"/>
          <p:cNvSpPr txBox="1">
            <a:spLocks noChangeArrowheads="1"/>
          </p:cNvSpPr>
          <p:nvPr/>
        </p:nvSpPr>
        <p:spPr bwMode="auto">
          <a:xfrm>
            <a:off x="1155695" y="1571612"/>
            <a:ext cx="2630487" cy="461665"/>
          </a:xfrm>
          <a:prstGeom prst="rect">
            <a:avLst/>
          </a:prstGeom>
          <a:noFill/>
          <a:ln w="9525">
            <a:noFill/>
            <a:miter lim="800000"/>
            <a:headEnd/>
            <a:tailEnd/>
          </a:ln>
        </p:spPr>
        <p:txBody>
          <a:bodyPr>
            <a:spAutoFit/>
          </a:bodyPr>
          <a:lstStyle/>
          <a:p>
            <a:pPr lvl="0"/>
            <a:r>
              <a:rPr kumimoji="1" lang="zh-CN" altLang="en-US" sz="2400" b="1" dirty="0" smtClean="0">
                <a:solidFill>
                  <a:srgbClr val="0D0A10"/>
                </a:solidFill>
                <a:latin typeface="华文楷体"/>
                <a:ea typeface="华文楷体"/>
                <a:cs typeface="华文楷体"/>
              </a:rPr>
              <a:t>理解；认同</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643042" y="4225922"/>
            <a:ext cx="621510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job application/ reject/be frustrated/ relate to ) </a:t>
            </a:r>
            <a:endParaRPr lang="en-US" altLang="zh-CN" sz="2400" dirty="0"/>
          </a:p>
        </p:txBody>
      </p:sp>
      <p:sp>
        <p:nvSpPr>
          <p:cNvPr id="14" name="TextBox 8"/>
          <p:cNvSpPr txBox="1">
            <a:spLocks noChangeArrowheads="1"/>
          </p:cNvSpPr>
          <p:nvPr/>
        </p:nvSpPr>
        <p:spPr bwMode="auto">
          <a:xfrm>
            <a:off x="1665309" y="4725988"/>
            <a:ext cx="5978525" cy="1261499"/>
          </a:xfrm>
          <a:prstGeom prst="rect">
            <a:avLst/>
          </a:prstGeom>
          <a:noFill/>
          <a:ln w="9525">
            <a:noFill/>
            <a:miter lim="800000"/>
            <a:headEnd/>
            <a:tailEnd/>
          </a:ln>
        </p:spPr>
        <p:txBody>
          <a:bodyPr wrap="square">
            <a:spAutoFit/>
          </a:bodyPr>
          <a:lstStyle/>
          <a:p>
            <a:pPr>
              <a:lnSpc>
                <a:spcPct val="110000"/>
              </a:lnSpc>
              <a:spcBef>
                <a:spcPct val="50000"/>
              </a:spcBef>
            </a:pPr>
            <a:r>
              <a:rPr kumimoji="1" lang="en-US" altLang="zh-CN" sz="2400" dirty="0" smtClean="0">
                <a:latin typeface="Helvetica"/>
              </a:rPr>
              <a:t>I know he was very frustrated when his job application was rejected. I can </a:t>
            </a:r>
            <a:r>
              <a:rPr kumimoji="1" lang="en-US" altLang="zh-CN" sz="2400" b="1" i="1" dirty="0" smtClean="0">
                <a:solidFill>
                  <a:srgbClr val="FF6600"/>
                </a:solidFill>
                <a:latin typeface="Helvetica"/>
              </a:rPr>
              <a:t>relate to </a:t>
            </a:r>
            <a:r>
              <a:rPr kumimoji="1" lang="en-US" altLang="zh-CN" sz="2400" dirty="0" smtClean="0">
                <a:latin typeface="Helvetica"/>
              </a:rPr>
              <a:t>that.</a:t>
            </a:r>
            <a:endParaRPr kumimoji="1" lang="en-US" altLang="zh-CN" sz="2400" dirty="0">
              <a:latin typeface="Helvetica"/>
            </a:endParaRPr>
          </a:p>
        </p:txBody>
      </p:sp>
      <p:sp>
        <p:nvSpPr>
          <p:cNvPr id="16" name="TextBox 15"/>
          <p:cNvSpPr txBox="1">
            <a:spLocks noChangeArrowheads="1"/>
          </p:cNvSpPr>
          <p:nvPr/>
        </p:nvSpPr>
        <p:spPr bwMode="auto">
          <a:xfrm>
            <a:off x="5162550" y="1500174"/>
            <a:ext cx="3767168" cy="492443"/>
          </a:xfrm>
          <a:prstGeom prst="rect">
            <a:avLst/>
          </a:prstGeom>
          <a:noFill/>
          <a:ln w="9525" algn="ctr">
            <a:noFill/>
            <a:miter lim="800000"/>
            <a:headEnd/>
            <a:tailEnd/>
          </a:ln>
        </p:spPr>
        <p:txBody>
          <a:bodyPr wrap="square">
            <a:spAutoFit/>
          </a:bodyPr>
          <a:lstStyle/>
          <a:p>
            <a:r>
              <a:rPr lang="en-US" altLang="zh-CN" sz="2600" b="1" dirty="0" smtClean="0">
                <a:latin typeface="Helvetica"/>
              </a:rPr>
              <a:t>relate to </a:t>
            </a:r>
            <a:r>
              <a:rPr lang="en-US" altLang="zh-CN" sz="2600" b="1" dirty="0" err="1" smtClean="0">
                <a:latin typeface="Helvetica"/>
              </a:rPr>
              <a:t>sth</a:t>
            </a:r>
            <a:r>
              <a:rPr lang="en-US" altLang="zh-CN" sz="2600" b="1" dirty="0" smtClean="0">
                <a:latin typeface="Helvetica"/>
              </a:rPr>
              <a:t>./sb. </a:t>
            </a:r>
            <a:endParaRPr lang="en-US" altLang="zh-CN" sz="2600" b="1" dirty="0">
              <a:latin typeface="Helvetica"/>
            </a:endParaRPr>
          </a:p>
        </p:txBody>
      </p:sp>
      <p:sp>
        <p:nvSpPr>
          <p:cNvPr id="2" name="TextBox 1"/>
          <p:cNvSpPr txBox="1"/>
          <p:nvPr/>
        </p:nvSpPr>
        <p:spPr>
          <a:xfrm>
            <a:off x="3511550" y="1571612"/>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57650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082914"/>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我知道他的求职申请被拒后他很沮丧。我能理解他的感受。 </a:t>
            </a:r>
            <a:endParaRPr lang="zh-CN" altLang="en-US" sz="2400" dirty="0">
              <a:latin typeface="华文行楷" pitchFamily="2" charset="-122"/>
              <a:ea typeface="华文行楷" pitchFamily="2" charset="-122"/>
            </a:endParaRPr>
          </a:p>
        </p:txBody>
      </p:sp>
      <p:sp>
        <p:nvSpPr>
          <p:cNvPr id="25" name="TextBox 24"/>
          <p:cNvSpPr txBox="1"/>
          <p:nvPr/>
        </p:nvSpPr>
        <p:spPr>
          <a:xfrm>
            <a:off x="1476375" y="387635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1" name="TextBox 20"/>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143116"/>
            <a:ext cx="7708900" cy="4286280"/>
          </a:xfrm>
          <a:prstGeom prst="rect">
            <a:avLst/>
          </a:prstGeom>
          <a:noFill/>
          <a:ln w="9525">
            <a:noFill/>
            <a:miter lim="800000"/>
            <a:headEnd/>
            <a:tailEnd/>
          </a:ln>
        </p:spPr>
      </p:pic>
      <p:sp>
        <p:nvSpPr>
          <p:cNvPr id="8" name="TextBox 7"/>
          <p:cNvSpPr txBox="1">
            <a:spLocks noChangeArrowheads="1"/>
          </p:cNvSpPr>
          <p:nvPr/>
        </p:nvSpPr>
        <p:spPr bwMode="auto">
          <a:xfrm>
            <a:off x="1000100" y="1459514"/>
            <a:ext cx="2491575"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理解，弄懂某事</a:t>
            </a:r>
            <a:endParaRPr lang="en-US" altLang="zh-CN" sz="2400" b="1" dirty="0">
              <a:latin typeface="华文楷体"/>
              <a:ea typeface="华文楷体"/>
              <a:cs typeface="华文楷体"/>
            </a:endParaRPr>
          </a:p>
        </p:txBody>
      </p:sp>
      <p:sp>
        <p:nvSpPr>
          <p:cNvPr id="13" name="文本框 5"/>
          <p:cNvSpPr txBox="1"/>
          <p:nvPr/>
        </p:nvSpPr>
        <p:spPr>
          <a:xfrm>
            <a:off x="1571604" y="4071942"/>
            <a:ext cx="385765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make sense of/ competition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608085"/>
            <a:ext cx="6572296" cy="919867"/>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I can’t </a:t>
            </a:r>
            <a:r>
              <a:rPr kumimoji="1" lang="en-US" altLang="zh-CN" sz="2400" b="1" i="1" dirty="0" smtClean="0">
                <a:solidFill>
                  <a:srgbClr val="FF6600"/>
                </a:solidFill>
                <a:latin typeface="Helvetica"/>
              </a:rPr>
              <a:t>make any sense of </a:t>
            </a:r>
            <a:r>
              <a:rPr kumimoji="1" lang="en-US" altLang="zh-CN" sz="2400" dirty="0" smtClean="0">
                <a:latin typeface="Helvetica"/>
              </a:rPr>
              <a:t>his giving up the competition at the last minute.</a:t>
            </a:r>
            <a:endParaRPr kumimoji="1" lang="en-US" altLang="zh-CN" sz="2400" dirty="0">
              <a:latin typeface="Helvetica"/>
            </a:endParaRPr>
          </a:p>
        </p:txBody>
      </p:sp>
      <p:sp>
        <p:nvSpPr>
          <p:cNvPr id="16" name="TextBox 15"/>
          <p:cNvSpPr txBox="1">
            <a:spLocks noChangeArrowheads="1"/>
          </p:cNvSpPr>
          <p:nvPr/>
        </p:nvSpPr>
        <p:spPr bwMode="auto">
          <a:xfrm>
            <a:off x="5072862" y="1428736"/>
            <a:ext cx="356235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make sense of </a:t>
            </a:r>
            <a:r>
              <a:rPr lang="en-US" altLang="zh-CN" sz="2600" b="1" dirty="0" err="1" smtClean="0">
                <a:latin typeface="Helvetica"/>
              </a:rPr>
              <a:t>sth</a:t>
            </a:r>
            <a:r>
              <a:rPr lang="en-US" altLang="zh-CN" sz="2600" b="1" dirty="0" smtClean="0">
                <a:latin typeface="Helvetica"/>
              </a:rPr>
              <a:t>. </a:t>
            </a:r>
            <a:endParaRPr lang="en-US" altLang="zh-CN" sz="2600" b="1" dirty="0">
              <a:latin typeface="Helvetica"/>
            </a:endParaRPr>
          </a:p>
        </p:txBody>
      </p:sp>
      <p:sp>
        <p:nvSpPr>
          <p:cNvPr id="2" name="TextBox 1"/>
          <p:cNvSpPr txBox="1"/>
          <p:nvPr/>
        </p:nvSpPr>
        <p:spPr>
          <a:xfrm>
            <a:off x="3536133" y="147033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324745" y="257650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099291"/>
            <a:ext cx="642942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我无法搞懂他为什么在最后一刻放弃比赛。</a:t>
            </a:r>
            <a:endParaRPr lang="zh-CN" altLang="en-US" sz="2400" dirty="0">
              <a:latin typeface="华文行楷" pitchFamily="2" charset="-122"/>
              <a:ea typeface="华文行楷" pitchFamily="2" charset="-122"/>
            </a:endParaRPr>
          </a:p>
        </p:txBody>
      </p:sp>
      <p:sp>
        <p:nvSpPr>
          <p:cNvPr id="25" name="TextBox 24"/>
          <p:cNvSpPr txBox="1"/>
          <p:nvPr/>
        </p:nvSpPr>
        <p:spPr>
          <a:xfrm>
            <a:off x="1476375" y="3571876"/>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1" name="TextBox 20"/>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297384"/>
          </a:xfrm>
          <a:prstGeom prst="rect">
            <a:avLst/>
          </a:prstGeom>
          <a:noFill/>
          <a:ln w="9525">
            <a:noFill/>
            <a:miter lim="800000"/>
            <a:headEnd/>
            <a:tailEnd/>
          </a:ln>
        </p:spPr>
      </p:pic>
      <p:sp>
        <p:nvSpPr>
          <p:cNvPr id="8" name="TextBox 7"/>
          <p:cNvSpPr txBox="1">
            <a:spLocks noChangeArrowheads="1"/>
          </p:cNvSpPr>
          <p:nvPr/>
        </p:nvSpPr>
        <p:spPr bwMode="auto">
          <a:xfrm>
            <a:off x="857224" y="1530952"/>
            <a:ext cx="2197126" cy="461665"/>
          </a:xfrm>
          <a:prstGeom prst="rect">
            <a:avLst/>
          </a:prstGeom>
          <a:noFill/>
          <a:ln w="9525">
            <a:noFill/>
            <a:miter lim="800000"/>
            <a:headEnd/>
            <a:tailEnd/>
          </a:ln>
        </p:spPr>
        <p:txBody>
          <a:bodyPr wrap="square">
            <a:spAutoFit/>
          </a:bodyPr>
          <a:lstStyle/>
          <a:p>
            <a:pPr algn="ctr"/>
            <a:r>
              <a:rPr lang="zh-CN" altLang="en-US" sz="2400" b="1" dirty="0" smtClean="0">
                <a:latin typeface="华文楷体"/>
                <a:ea typeface="华文楷体"/>
                <a:cs typeface="华文楷体"/>
              </a:rPr>
              <a:t>授权</a:t>
            </a:r>
            <a:endParaRPr lang="zh-CN" altLang="en-US" sz="2400" b="1" dirty="0">
              <a:latin typeface="华文楷体"/>
              <a:ea typeface="华文楷体"/>
              <a:cs typeface="华文楷体"/>
            </a:endParaRPr>
          </a:p>
        </p:txBody>
      </p:sp>
      <p:sp>
        <p:nvSpPr>
          <p:cNvPr id="13" name="文本框 5"/>
          <p:cNvSpPr txBox="1"/>
          <p:nvPr/>
        </p:nvSpPr>
        <p:spPr>
          <a:xfrm>
            <a:off x="1476375" y="4293670"/>
            <a:ext cx="6024583"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contract/give authority to/research members</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214818"/>
            <a:ext cx="6643734" cy="1547731"/>
          </a:xfrm>
          <a:prstGeom prst="rect">
            <a:avLst/>
          </a:prstGeom>
          <a:noFill/>
          <a:ln w="9525">
            <a:noFill/>
            <a:miter lim="800000"/>
            <a:headEnd/>
            <a:tailEnd/>
          </a:ln>
        </p:spPr>
        <p:txBody>
          <a:bodyPr wrap="square">
            <a:spAutoFit/>
          </a:bodyPr>
          <a:lstStyle/>
          <a:p>
            <a:pPr>
              <a:lnSpc>
                <a:spcPct val="120000"/>
              </a:lnSpc>
              <a:spcBef>
                <a:spcPct val="50000"/>
              </a:spcBef>
            </a:pPr>
            <a:endParaRPr kumimoji="1" lang="en-US" altLang="zh-CN" sz="2400" dirty="0">
              <a:latin typeface="Helvetica"/>
            </a:endParaRPr>
          </a:p>
          <a:p>
            <a:pPr>
              <a:lnSpc>
                <a:spcPct val="120000"/>
              </a:lnSpc>
              <a:spcBef>
                <a:spcPct val="50000"/>
              </a:spcBef>
            </a:pPr>
            <a:r>
              <a:rPr kumimoji="1" lang="en-US" altLang="zh-CN" sz="2400" dirty="0" smtClean="0">
                <a:latin typeface="Helvetica"/>
              </a:rPr>
              <a:t>The contract </a:t>
            </a:r>
            <a:r>
              <a:rPr kumimoji="1" lang="en-US" altLang="zh-CN" sz="2400" b="1" i="1" dirty="0" smtClean="0">
                <a:solidFill>
                  <a:srgbClr val="FF6600"/>
                </a:solidFill>
                <a:latin typeface="Helvetica"/>
              </a:rPr>
              <a:t>gives authority to </a:t>
            </a:r>
            <a:r>
              <a:rPr kumimoji="1" lang="en-US" altLang="zh-CN" sz="2400" dirty="0" smtClean="0">
                <a:latin typeface="Helvetica"/>
              </a:rPr>
              <a:t>research members to use anything in the laboratory.</a:t>
            </a:r>
            <a:endParaRPr kumimoji="1" lang="en-US" altLang="zh-CN" sz="2400" dirty="0">
              <a:latin typeface="Helvetica"/>
            </a:endParaRPr>
          </a:p>
        </p:txBody>
      </p:sp>
      <p:sp>
        <p:nvSpPr>
          <p:cNvPr id="2" name="TextBox 1"/>
          <p:cNvSpPr txBox="1"/>
          <p:nvPr/>
        </p:nvSpPr>
        <p:spPr>
          <a:xfrm>
            <a:off x="3455997" y="154177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2427"/>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合同授权研究人员使用实验室里的任何东西。</a:t>
            </a:r>
            <a:endParaRPr lang="en-US" altLang="zh-CN" sz="2400" dirty="0">
              <a:latin typeface="华文行楷" pitchFamily="2" charset="-122"/>
              <a:ea typeface="华文行楷" pitchFamily="2" charset="-122"/>
            </a:endParaRPr>
          </a:p>
        </p:txBody>
      </p:sp>
      <p:sp>
        <p:nvSpPr>
          <p:cNvPr id="25" name="TextBox 24"/>
          <p:cNvSpPr txBox="1"/>
          <p:nvPr/>
        </p:nvSpPr>
        <p:spPr>
          <a:xfrm>
            <a:off x="1476375"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137139" y="1428736"/>
            <a:ext cx="3489375" cy="492443"/>
          </a:xfrm>
          <a:prstGeom prst="rect">
            <a:avLst/>
          </a:prstGeom>
          <a:noFill/>
          <a:ln w="9525">
            <a:noFill/>
            <a:miter lim="800000"/>
            <a:headEnd/>
            <a:tailEnd/>
          </a:ln>
        </p:spPr>
        <p:txBody>
          <a:bodyPr wrap="square">
            <a:spAutoFit/>
          </a:bodyPr>
          <a:lstStyle/>
          <a:p>
            <a:r>
              <a:rPr lang="en-US" altLang="zh-CN" sz="2600" b="1" dirty="0" smtClean="0">
                <a:latin typeface="Helvetica"/>
              </a:rPr>
              <a:t>give authority to</a:t>
            </a:r>
            <a:endParaRPr lang="zh-CN" altLang="en-US" sz="2600" b="1" dirty="0">
              <a:latin typeface="Helvetica"/>
            </a:endParaRP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19" name="TextBox 18"/>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857224" y="2143116"/>
            <a:ext cx="7708900" cy="4092596"/>
          </a:xfrm>
          <a:prstGeom prst="rect">
            <a:avLst/>
          </a:prstGeom>
          <a:noFill/>
          <a:ln w="9525">
            <a:noFill/>
            <a:miter lim="800000"/>
            <a:headEnd/>
            <a:tailEnd/>
          </a:ln>
        </p:spPr>
      </p:pic>
      <p:sp>
        <p:nvSpPr>
          <p:cNvPr id="8" name="TextBox 7"/>
          <p:cNvSpPr txBox="1">
            <a:spLocks noChangeArrowheads="1"/>
          </p:cNvSpPr>
          <p:nvPr/>
        </p:nvSpPr>
        <p:spPr bwMode="auto">
          <a:xfrm>
            <a:off x="1016000" y="1428736"/>
            <a:ext cx="2267202" cy="461665"/>
          </a:xfrm>
          <a:prstGeom prst="rect">
            <a:avLst/>
          </a:prstGeom>
          <a:noFill/>
          <a:ln w="9525">
            <a:noFill/>
            <a:miter lim="800000"/>
            <a:headEnd/>
            <a:tailEnd/>
          </a:ln>
        </p:spPr>
        <p:txBody>
          <a:bodyPr wrap="square">
            <a:spAutoFit/>
          </a:bodyPr>
          <a:lstStyle/>
          <a:p>
            <a:pPr lvl="0" algn="ctr"/>
            <a:r>
              <a:rPr lang="zh-CN" altLang="en-US" sz="2400" b="1" dirty="0" smtClean="0">
                <a:solidFill>
                  <a:srgbClr val="000000"/>
                </a:solidFill>
                <a:latin typeface="华文楷体" pitchFamily="2" charset="-122"/>
                <a:ea typeface="华文楷体" pitchFamily="2" charset="-122"/>
              </a:rPr>
              <a:t>依靠；指望</a:t>
            </a:r>
            <a:endParaRPr lang="zh-CN" altLang="en-US" sz="2400" b="1" dirty="0">
              <a:latin typeface="华文楷体"/>
              <a:ea typeface="华文楷体"/>
              <a:cs typeface="华文楷体"/>
            </a:endParaRPr>
          </a:p>
        </p:txBody>
      </p:sp>
      <p:sp>
        <p:nvSpPr>
          <p:cNvPr id="13" name="文本框 5"/>
          <p:cNvSpPr txBox="1"/>
          <p:nvPr/>
        </p:nvSpPr>
        <p:spPr>
          <a:xfrm>
            <a:off x="1412828" y="4021134"/>
            <a:ext cx="494512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count on/foreign aid/ relieve/famine</a:t>
            </a:r>
            <a:r>
              <a:rPr kumimoji="1" lang="en-US" altLang="zh-CN" sz="2400" dirty="0" smtClean="0">
                <a:solidFill>
                  <a:srgbClr val="0D0A10"/>
                </a:solidFill>
                <a:latin typeface="Helvetica"/>
              </a:rPr>
              <a:t>)</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341390" y="4592638"/>
            <a:ext cx="6643734" cy="919867"/>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They decided not to </a:t>
            </a:r>
            <a:r>
              <a:rPr kumimoji="1" lang="en-US" altLang="zh-CN" sz="2400" b="1" i="1" dirty="0" smtClean="0">
                <a:solidFill>
                  <a:srgbClr val="FF6600"/>
                </a:solidFill>
                <a:latin typeface="Helvetica"/>
              </a:rPr>
              <a:t>count on </a:t>
            </a:r>
            <a:r>
              <a:rPr kumimoji="1" lang="en-US" altLang="zh-CN" sz="2400" dirty="0" smtClean="0">
                <a:latin typeface="Helvetica"/>
              </a:rPr>
              <a:t>foreign aid to relieve the famine.</a:t>
            </a:r>
            <a:endParaRPr kumimoji="1" lang="en-US" altLang="zh-CN" sz="2400" dirty="0">
              <a:latin typeface="Helvetica"/>
            </a:endParaRPr>
          </a:p>
        </p:txBody>
      </p:sp>
      <p:sp>
        <p:nvSpPr>
          <p:cNvPr id="2" name="TextBox 1"/>
          <p:cNvSpPr txBox="1"/>
          <p:nvPr/>
        </p:nvSpPr>
        <p:spPr>
          <a:xfrm>
            <a:off x="3778256" y="142873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317599" y="251459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341390" y="3037379"/>
            <a:ext cx="5441944"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他们决定不依靠外援来缓解饥荒。</a:t>
            </a:r>
            <a:endParaRPr lang="en-US" altLang="zh-CN" sz="2400" dirty="0">
              <a:latin typeface="华文行楷" pitchFamily="2" charset="-122"/>
              <a:ea typeface="华文行楷" pitchFamily="2" charset="-122"/>
            </a:endParaRPr>
          </a:p>
        </p:txBody>
      </p:sp>
      <p:sp>
        <p:nvSpPr>
          <p:cNvPr id="25" name="TextBox 24"/>
          <p:cNvSpPr txBox="1"/>
          <p:nvPr/>
        </p:nvSpPr>
        <p:spPr>
          <a:xfrm>
            <a:off x="1335051" y="352106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410201" y="1357298"/>
            <a:ext cx="3090889" cy="492443"/>
          </a:xfrm>
          <a:prstGeom prst="rect">
            <a:avLst/>
          </a:prstGeom>
          <a:noFill/>
          <a:ln w="9525">
            <a:noFill/>
            <a:miter lim="800000"/>
            <a:headEnd/>
            <a:tailEnd/>
          </a:ln>
        </p:spPr>
        <p:txBody>
          <a:bodyPr wrap="square">
            <a:spAutoFit/>
          </a:bodyPr>
          <a:lstStyle/>
          <a:p>
            <a:pPr algn="ctr"/>
            <a:r>
              <a:rPr lang="en-US" altLang="zh-CN" sz="2600" b="1" dirty="0" smtClean="0">
                <a:latin typeface="Helvetica"/>
              </a:rPr>
              <a:t>count on</a:t>
            </a:r>
            <a:endParaRPr lang="en-US" altLang="zh-CN" sz="2600" b="1" dirty="0">
              <a:latin typeface="Helvetica"/>
            </a:endParaRPr>
          </a:p>
        </p:txBody>
      </p:sp>
      <p:pic>
        <p:nvPicPr>
          <p:cNvPr id="1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19" name="TextBox 18"/>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7" name="Picture 9"/>
          <p:cNvPicPr>
            <a:picLocks noChangeAspect="1" noChangeArrowheads="1"/>
          </p:cNvPicPr>
          <p:nvPr/>
        </p:nvPicPr>
        <p:blipFill>
          <a:blip r:embed="rId2" cstate="print"/>
          <a:srcRect/>
          <a:stretch>
            <a:fillRect/>
          </a:stretch>
        </p:blipFill>
        <p:spPr bwMode="auto">
          <a:xfrm>
            <a:off x="5581650" y="2285992"/>
            <a:ext cx="3346450" cy="1035057"/>
          </a:xfrm>
          <a:prstGeom prst="rect">
            <a:avLst/>
          </a:prstGeom>
          <a:noFill/>
          <a:ln w="9525">
            <a:noFill/>
            <a:miter lim="800000"/>
            <a:headEnd/>
            <a:tailEnd/>
          </a:ln>
        </p:spPr>
      </p:pic>
      <p:sp>
        <p:nvSpPr>
          <p:cNvPr id="18" name="TextBox 17">
            <a:hlinkClick r:id="rId3" action="ppaction://hlinksldjump"/>
          </p:cNvPr>
          <p:cNvSpPr txBox="1"/>
          <p:nvPr/>
        </p:nvSpPr>
        <p:spPr>
          <a:xfrm>
            <a:off x="6559575" y="2600263"/>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2" cstate="print"/>
          <a:srcRect r="5480"/>
          <a:stretch>
            <a:fillRect/>
          </a:stretch>
        </p:blipFill>
        <p:spPr bwMode="auto">
          <a:xfrm>
            <a:off x="4214810" y="3765859"/>
            <a:ext cx="4929190" cy="1052512"/>
          </a:xfrm>
          <a:prstGeom prst="rect">
            <a:avLst/>
          </a:prstGeom>
          <a:noFill/>
          <a:ln w="9525">
            <a:noFill/>
            <a:miter lim="800000"/>
            <a:headEnd/>
            <a:tailEnd/>
          </a:ln>
        </p:spPr>
      </p:pic>
      <p:sp>
        <p:nvSpPr>
          <p:cNvPr id="22" name="TextBox 21">
            <a:hlinkClick r:id="rId4" action="ppaction://hlinksldjump"/>
          </p:cNvPr>
          <p:cNvSpPr txBox="1"/>
          <p:nvPr/>
        </p:nvSpPr>
        <p:spPr>
          <a:xfrm>
            <a:off x="5229225" y="3998245"/>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2" cstate="print"/>
          <a:srcRect/>
          <a:stretch>
            <a:fillRect/>
          </a:stretch>
        </p:blipFill>
        <p:spPr bwMode="auto">
          <a:xfrm>
            <a:off x="3714744" y="5405735"/>
            <a:ext cx="5119694" cy="1052513"/>
          </a:xfrm>
          <a:prstGeom prst="rect">
            <a:avLst/>
          </a:prstGeom>
          <a:noFill/>
          <a:ln w="9525">
            <a:noFill/>
            <a:miter lim="800000"/>
            <a:headEnd/>
            <a:tailEnd/>
          </a:ln>
        </p:spPr>
      </p:pic>
      <p:sp>
        <p:nvSpPr>
          <p:cNvPr id="2" name="TextBox 21">
            <a:hlinkClick r:id="rId5" action="ppaction://hlinksldjump"/>
          </p:cNvPr>
          <p:cNvSpPr txBox="1"/>
          <p:nvPr/>
        </p:nvSpPr>
        <p:spPr>
          <a:xfrm>
            <a:off x="4759348" y="5733552"/>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6" action="ppaction://hlinksldjump"/>
          </p:cNvPr>
          <p:cNvPicPr>
            <a:picLocks noChangeAspect="1" noChangeArrowheads="1"/>
          </p:cNvPicPr>
          <p:nvPr/>
        </p:nvPicPr>
        <p:blipFill>
          <a:blip r:embed="rId7" cstate="print"/>
          <a:srcRect/>
          <a:stretch>
            <a:fillRect/>
          </a:stretch>
        </p:blipFill>
        <p:spPr bwMode="auto">
          <a:xfrm>
            <a:off x="8399463" y="5999460"/>
            <a:ext cx="434975" cy="458788"/>
          </a:xfrm>
          <a:prstGeom prst="rect">
            <a:avLst/>
          </a:prstGeom>
          <a:noFill/>
          <a:ln w="9525">
            <a:noFill/>
            <a:miter lim="800000"/>
            <a:headEnd/>
            <a:tailEnd/>
          </a:ln>
        </p:spPr>
      </p:pic>
      <p:pic>
        <p:nvPicPr>
          <p:cNvPr id="21" name="Picture 2"/>
          <p:cNvPicPr>
            <a:picLocks noChangeAspect="1" noChangeArrowheads="1"/>
          </p:cNvPicPr>
          <p:nvPr/>
        </p:nvPicPr>
        <p:blipFill>
          <a:blip r:embed="rId8"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23" name="Rectangle 6"/>
          <p:cNvSpPr>
            <a:spLocks noChangeArrowheads="1"/>
          </p:cNvSpPr>
          <p:nvPr/>
        </p:nvSpPr>
        <p:spPr bwMode="auto">
          <a:xfrm>
            <a:off x="5643570" y="1071546"/>
            <a:ext cx="3605213" cy="830997"/>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p>
          <a:p>
            <a:pPr eaLnBrk="0" hangingPunct="0"/>
            <a:endParaRPr lang="en-US" altLang="zh-CN" sz="2400" dirty="0">
              <a:solidFill>
                <a:srgbClr val="000000"/>
              </a:solidFill>
              <a:latin typeface="Helvetica"/>
            </a:endParaRPr>
          </a:p>
        </p:txBody>
      </p:sp>
      <p:grpSp>
        <p:nvGrpSpPr>
          <p:cNvPr id="19" name="组合 18"/>
          <p:cNvGrpSpPr/>
          <p:nvPr/>
        </p:nvGrpSpPr>
        <p:grpSpPr>
          <a:xfrm>
            <a:off x="0" y="0"/>
            <a:ext cx="9144000" cy="768827"/>
            <a:chOff x="0" y="0"/>
            <a:chExt cx="9144000" cy="768827"/>
          </a:xfrm>
        </p:grpSpPr>
        <p:sp>
          <p:nvSpPr>
            <p:cNvPr id="24"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5" name="TextBox 24"/>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6" name="TextBox 25"/>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3074" name="Picture 2" descr="D:\已买图\物品\TWM0636331749_566X849.jpg"/>
          <p:cNvPicPr>
            <a:picLocks noChangeAspect="1" noChangeArrowheads="1"/>
          </p:cNvPicPr>
          <p:nvPr/>
        </p:nvPicPr>
        <p:blipFill>
          <a:blip r:embed="rId9"/>
          <a:srcRect/>
          <a:stretch>
            <a:fillRect/>
          </a:stretch>
        </p:blipFill>
        <p:spPr bwMode="auto">
          <a:xfrm>
            <a:off x="0" y="2416787"/>
            <a:ext cx="2960808" cy="4441213"/>
          </a:xfrm>
          <a:prstGeom prst="rect">
            <a:avLst/>
          </a:prstGeom>
          <a:noFill/>
        </p:spPr>
      </p:pic>
    </p:spTree>
    <p:extLst>
      <p:ext uri="{BB962C8B-B14F-4D97-AF65-F5344CB8AC3E}">
        <p14:creationId xmlns:p14="http://schemas.microsoft.com/office/powerpoint/2010/main" xmlns=""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graphicFrame>
        <p:nvGraphicFramePr>
          <p:cNvPr id="13" name="表格 12"/>
          <p:cNvGraphicFramePr>
            <a:graphicFrameLocks noGrp="1"/>
          </p:cNvGraphicFramePr>
          <p:nvPr/>
        </p:nvGraphicFramePr>
        <p:xfrm>
          <a:off x="214282" y="1214422"/>
          <a:ext cx="8715436" cy="4966364"/>
        </p:xfrm>
        <a:graphic>
          <a:graphicData uri="http://schemas.openxmlformats.org/drawingml/2006/table">
            <a:tbl>
              <a:tblPr firstRow="1" bandRow="1">
                <a:tableStyleId>{93296810-A885-4BE3-A3E7-6D5BEEA58F35}</a:tableStyleId>
              </a:tblPr>
              <a:tblGrid>
                <a:gridCol w="4500593"/>
                <a:gridCol w="4214843"/>
              </a:tblGrid>
              <a:tr h="531625">
                <a:tc>
                  <a:txBody>
                    <a:bodyPr/>
                    <a:lstStyle/>
                    <a:p>
                      <a:pPr algn="ct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marR="0" indent="-457200"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1. It used to be that …</a:t>
                      </a:r>
                    </a:p>
                    <a:p>
                      <a:pPr marL="457200" marR="0" indent="-457200"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 </a:t>
                      </a:r>
                      <a:endParaRPr kumimoji="1" lang="en-US" altLang="zh-CN" sz="2400" b="1" dirty="0">
                        <a:solidFill>
                          <a:schemeClr val="accent1">
                            <a:lumMod val="50000"/>
                          </a:schemeClr>
                        </a:solidFill>
                        <a:latin typeface="Helvetica"/>
                        <a:ea typeface="华文楷体" pitchFamily="2" charset="-122"/>
                      </a:endParaRPr>
                    </a:p>
                  </a:txBody>
                  <a:tcPr/>
                </a:tc>
                <a:tc>
                  <a: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dirty="0" smtClean="0">
                          <a:latin typeface="华文楷体" pitchFamily="2" charset="-122"/>
                          <a:ea typeface="华文楷体" pitchFamily="2" charset="-122"/>
                        </a:rPr>
                        <a:t>用于表达“过去的某一习惯或情况现在已不存在”，表示与目前习惯或情况有所不同。</a:t>
                      </a:r>
                      <a:endParaRPr kumimoji="1" lang="en-US" altLang="zh-CN" sz="2400" b="1" dirty="0">
                        <a:solidFill>
                          <a:srgbClr val="000000"/>
                        </a:solidFill>
                        <a:latin typeface="华文楷体" pitchFamily="2" charset="-122"/>
                        <a:ea typeface="华文楷体" pitchFamily="2" charset="-122"/>
                      </a:endParaRPr>
                    </a:p>
                  </a:txBody>
                  <a:tcPr/>
                </a:tc>
              </a:tr>
              <a:tr h="974390">
                <a:tc>
                  <a:txBody>
                    <a:bodyPr/>
                    <a:lstStyle/>
                    <a:p>
                      <a:pPr>
                        <a:lnSpc>
                          <a:spcPct val="100000"/>
                        </a:lnSpc>
                      </a:pPr>
                      <a:r>
                        <a:rPr kumimoji="1" lang="en-US" altLang="zh-CN" sz="2400" kern="1200" dirty="0" smtClean="0">
                          <a:latin typeface="Helvetica"/>
                        </a:rPr>
                        <a:t>2. Sb./</a:t>
                      </a:r>
                      <a:r>
                        <a:rPr kumimoji="1" lang="en-US" altLang="zh-CN" sz="2400" kern="1200" dirty="0" err="1" smtClean="0">
                          <a:latin typeface="Helvetica"/>
                        </a:rPr>
                        <a:t>Sth</a:t>
                      </a:r>
                      <a:r>
                        <a:rPr kumimoji="1" lang="en-US" altLang="zh-CN" sz="2400" kern="1200" dirty="0" smtClean="0">
                          <a:latin typeface="Helvetica"/>
                        </a:rPr>
                        <a:t>. is …. So is sb./</a:t>
                      </a:r>
                      <a:r>
                        <a:rPr kumimoji="1" lang="en-US" altLang="zh-CN" sz="2400" kern="1200" dirty="0" err="1" smtClean="0">
                          <a:latin typeface="Helvetica"/>
                        </a:rPr>
                        <a:t>sth</a:t>
                      </a:r>
                      <a:r>
                        <a:rPr kumimoji="1" lang="en-US" altLang="zh-CN" sz="2400" kern="1200" dirty="0" smtClean="0">
                          <a:latin typeface="Helvetica"/>
                        </a:rPr>
                        <a:t>. else/So are some other people/some other things. </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latin typeface="华文楷体" pitchFamily="2" charset="-122"/>
                          <a:ea typeface="华文楷体" pitchFamily="2" charset="-122"/>
                        </a:rPr>
                        <a:t>用于表达“人或事物之间的相似之处” 。 </a:t>
                      </a:r>
                    </a:p>
                    <a:p>
                      <a:pPr>
                        <a:lnSpc>
                          <a:spcPct val="100000"/>
                        </a:lnSpc>
                      </a:pPr>
                      <a:endParaRPr lang="zh-CN" altLang="en-US" b="1" dirty="0">
                        <a:solidFill>
                          <a:srgbClr val="000000"/>
                        </a:solidFill>
                        <a:latin typeface="华文楷体" pitchFamily="2" charset="-122"/>
                        <a:ea typeface="华文楷体" pitchFamily="2" charset="-122"/>
                      </a:endParaRPr>
                    </a:p>
                  </a:txBody>
                  <a:tcPr/>
                </a:tc>
              </a:tr>
              <a:tr h="8685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3. Sb. do </a:t>
                      </a:r>
                      <a:r>
                        <a:rPr kumimoji="1" lang="en-US" altLang="zh-CN" sz="2400" kern="1200" dirty="0" err="1" smtClean="0">
                          <a:latin typeface="Helvetica"/>
                        </a:rPr>
                        <a:t>sth</a:t>
                      </a:r>
                      <a:r>
                        <a:rPr kumimoji="1" lang="en-US" altLang="zh-CN" sz="2400" kern="1200" dirty="0" smtClean="0">
                          <a:latin typeface="Helvetica"/>
                        </a:rPr>
                        <a:t>., especially when….</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latin typeface="华文楷体" pitchFamily="2" charset="-122"/>
                          <a:ea typeface="华文楷体" pitchFamily="2" charset="-122"/>
                        </a:rPr>
                        <a:t>用于表达“某人最有可能做某事的一种条件”。</a:t>
                      </a:r>
                      <a:endParaRPr lang="zh-CN" altLang="en-US" b="1" dirty="0">
                        <a:solidFill>
                          <a:srgbClr val="000000"/>
                        </a:solidFill>
                        <a:latin typeface="华文楷体" pitchFamily="2" charset="-122"/>
                        <a:ea typeface="华文楷体" pitchFamily="2" charset="-122"/>
                      </a:endParaRPr>
                    </a:p>
                  </a:txBody>
                  <a:tcPr/>
                </a:tc>
              </a:tr>
              <a:tr h="11326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4. Sb.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by…. Perhaps, even more importantly, sb.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by…</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用于表达“对某人而言更为重要的行为方式”。</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6129337" cy="1292662"/>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在过去，</a:t>
            </a:r>
            <a:r>
              <a:rPr lang="zh-CN" altLang="en-US" sz="2600" dirty="0" smtClean="0">
                <a:latin typeface="华文行楷" pitchFamily="2" charset="-122"/>
                <a:ea typeface="华文行楷" pitchFamily="2" charset="-122"/>
              </a:rPr>
              <a:t>“英雄”一词仅限于称呼那些做出超乎职责范围的特别英勇的行为的人们。</a:t>
            </a:r>
            <a:r>
              <a:rPr kumimoji="1" lang="zh-CN" altLang="en-US" sz="2600" b="1" dirty="0" smtClean="0">
                <a:solidFill>
                  <a:srgbClr val="161616"/>
                </a:solidFill>
              </a:rPr>
              <a:t> </a:t>
            </a:r>
            <a:endParaRPr kumimoji="1" lang="zh-CN" altLang="en-US" sz="2600" b="1" dirty="0">
              <a:solidFill>
                <a:srgbClr val="161616"/>
              </a:solidFill>
            </a:endParaRPr>
          </a:p>
          <a:p>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14166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744924"/>
            <a:ext cx="6088062" cy="1528624"/>
          </a:xfrm>
          <a:prstGeom prst="rect">
            <a:avLst/>
          </a:prstGeom>
          <a:noFill/>
          <a:ln w="9525">
            <a:noFill/>
            <a:miter lim="800000"/>
            <a:headEnd/>
            <a:tailEnd/>
          </a:ln>
        </p:spPr>
        <p:txBody>
          <a:bodyPr>
            <a:spAutoFit/>
          </a:bodyPr>
          <a:lstStyle/>
          <a:p>
            <a:pPr>
              <a:lnSpc>
                <a:spcPts val="2800"/>
              </a:lnSpc>
              <a:spcBef>
                <a:spcPct val="50000"/>
              </a:spcBef>
            </a:pPr>
            <a:r>
              <a:rPr lang="en-US" altLang="zh-CN" sz="2600" b="1" dirty="0" smtClean="0">
                <a:solidFill>
                  <a:srgbClr val="FF6600"/>
                </a:solidFill>
                <a:latin typeface="Helvetica"/>
              </a:rPr>
              <a:t>It used to be that </a:t>
            </a:r>
            <a:r>
              <a:rPr lang="en-US" altLang="zh-CN" sz="2600" dirty="0" smtClean="0">
                <a:latin typeface="Helvetica"/>
              </a:rPr>
              <a:t>the word hero was reserved for those who performed acts of distinct courage beyond the call of duty.</a:t>
            </a:r>
            <a:endParaRPr lang="en-US" altLang="zh-CN" sz="26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2459"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2" name="TextBox 11">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FF6600"/>
                </a:solidFill>
                <a:latin typeface="Helvetica"/>
              </a:rPr>
              <a:t>It used to be that </a:t>
            </a:r>
            <a:r>
              <a:rPr lang="en-US" altLang="zh-CN" sz="2600" dirty="0" smtClean="0">
                <a:latin typeface="Helvetica"/>
                <a:ea typeface="华文行楷" pitchFamily="2" charset="-122"/>
              </a:rPr>
              <a:t>…</a:t>
            </a:r>
            <a:endParaRPr lang="zh-CN" altLang="en-US" sz="2600" b="1" dirty="0" smtClean="0">
              <a:solidFill>
                <a:srgbClr val="FF6600"/>
              </a:solidFill>
              <a:latin typeface="Helvetica"/>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2928934"/>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618654"/>
            <a:ext cx="6088062" cy="1179810"/>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“过去的某一习惯或情况现在已不存在”</a:t>
            </a:r>
            <a:r>
              <a:rPr lang="zh-CN" altLang="en-US" sz="2600" dirty="0" smtClean="0">
                <a:latin typeface="华文行楷" pitchFamily="2" charset="-122"/>
                <a:ea typeface="华文行楷" pitchFamily="2" charset="-122"/>
              </a:rPr>
              <a:t>，表示与目前习惯或情况有所不同。</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429000"/>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714480" y="3786190"/>
            <a:ext cx="6206158"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 supreme power/image</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143116"/>
            <a:ext cx="6515850" cy="1057212"/>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在过去，只有享受至高无上权利的皇家才能使用龙的形象。</a:t>
            </a:r>
            <a:endParaRPr lang="zh-CN" altLang="en-US" sz="2400" dirty="0">
              <a:latin typeface="华文行楷" pitchFamily="2" charset="-122"/>
              <a:ea typeface="华文行楷" pitchFamily="2" charset="-122"/>
            </a:endParaRPr>
          </a:p>
        </p:txBody>
      </p:sp>
      <p:sp>
        <p:nvSpPr>
          <p:cNvPr id="25" name="TextBox 24"/>
          <p:cNvSpPr txBox="1"/>
          <p:nvPr/>
        </p:nvSpPr>
        <p:spPr>
          <a:xfrm>
            <a:off x="1403648" y="329079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9563" y="4357694"/>
            <a:ext cx="6088062" cy="1169551"/>
          </a:xfrm>
          <a:prstGeom prst="rect">
            <a:avLst/>
          </a:prstGeom>
          <a:noFill/>
          <a:ln w="9525">
            <a:noFill/>
            <a:miter lim="800000"/>
            <a:headEnd/>
            <a:tailEnd/>
          </a:ln>
        </p:spPr>
        <p:txBody>
          <a:bodyPr>
            <a:spAutoFit/>
          </a:bodyPr>
          <a:lstStyle/>
          <a:p>
            <a:pPr>
              <a:lnSpc>
                <a:spcPts val="2800"/>
              </a:lnSpc>
              <a:spcBef>
                <a:spcPct val="50000"/>
              </a:spcBef>
            </a:pPr>
            <a:r>
              <a:rPr kumimoji="1" lang="en-US" altLang="zh-CN" sz="2400" i="1" dirty="0" smtClean="0">
                <a:solidFill>
                  <a:srgbClr val="FF0000"/>
                </a:solidFill>
                <a:latin typeface="Helvetica"/>
              </a:rPr>
              <a:t>It used to be that </a:t>
            </a:r>
            <a:r>
              <a:rPr kumimoji="1" lang="en-US" altLang="zh-CN" sz="2400" dirty="0" smtClean="0">
                <a:latin typeface="Helvetica"/>
              </a:rPr>
              <a:t>the image of dragon could only be used by royal families that enjoyed the supreme power.</a:t>
            </a:r>
          </a:p>
        </p:txBody>
      </p:sp>
      <p:pic>
        <p:nvPicPr>
          <p:cNvPr id="1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285852" y="1718379"/>
            <a:ext cx="7358114" cy="2092881"/>
          </a:xfrm>
          <a:prstGeom prst="rect">
            <a:avLst/>
          </a:prstGeom>
          <a:noFill/>
          <a:ln w="9525">
            <a:noFill/>
            <a:miter lim="800000"/>
            <a:headEnd/>
            <a:tailEnd/>
          </a:ln>
        </p:spPr>
        <p:txBody>
          <a:bodyPr wrap="square">
            <a:spAutoFit/>
          </a:bodyPr>
          <a:lstStyle/>
          <a:p>
            <a:r>
              <a:rPr lang="zh-CN" altLang="en-US" sz="2600" dirty="0" smtClean="0">
                <a:latin typeface="华文行楷" pitchFamily="2" charset="-122"/>
                <a:ea typeface="华文行楷" pitchFamily="2" charset="-122"/>
              </a:rPr>
              <a:t>一位战士冒着枪林弹雨去抢救其他战友，他被看作英雄。</a:t>
            </a:r>
            <a:r>
              <a:rPr lang="zh-CN" altLang="en-US" sz="2600" dirty="0" smtClean="0">
                <a:solidFill>
                  <a:srgbClr val="C00000"/>
                </a:solidFill>
                <a:latin typeface="华文行楷" pitchFamily="2" charset="-122"/>
                <a:ea typeface="华文行楷" pitchFamily="2" charset="-122"/>
              </a:rPr>
              <a:t>同样，</a:t>
            </a:r>
            <a:r>
              <a:rPr lang="zh-CN" altLang="en-US" sz="2600" dirty="0" smtClean="0">
                <a:latin typeface="华文行楷" pitchFamily="2" charset="-122"/>
                <a:ea typeface="华文行楷" pitchFamily="2" charset="-122"/>
              </a:rPr>
              <a:t>超凡卓越的具有传奇色彩的领袖人物也是英雄，比如纳尔逊</a:t>
            </a:r>
            <a:r>
              <a:rPr lang="en-US" altLang="zh-CN" sz="2600" dirty="0" smtClean="0">
                <a:latin typeface="华文行楷" pitchFamily="2" charset="-122"/>
                <a:ea typeface="华文行楷" pitchFamily="2" charset="-122"/>
              </a:rPr>
              <a:t>· </a:t>
            </a:r>
            <a:r>
              <a:rPr lang="zh-CN" altLang="en-US" sz="2600" dirty="0" smtClean="0">
                <a:latin typeface="华文行楷" pitchFamily="2" charset="-122"/>
                <a:ea typeface="华文行楷" pitchFamily="2" charset="-122"/>
              </a:rPr>
              <a:t>曼德拉。被囚禁于单人牢房</a:t>
            </a:r>
            <a:r>
              <a:rPr lang="en-US" altLang="zh-CN" sz="2600" dirty="0" smtClean="0">
                <a:latin typeface="华文行楷" pitchFamily="2" charset="-122"/>
                <a:ea typeface="华文行楷" pitchFamily="2" charset="-122"/>
              </a:rPr>
              <a:t>27</a:t>
            </a:r>
            <a:r>
              <a:rPr lang="zh-CN" altLang="en-US" sz="2600" dirty="0" smtClean="0">
                <a:latin typeface="华文行楷" pitchFamily="2" charset="-122"/>
                <a:ea typeface="华文行楷" pitchFamily="2" charset="-122"/>
              </a:rPr>
              <a:t>年后，曼德拉终于摆脱了牢狱生活。</a:t>
            </a:r>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00166" y="1142984"/>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478217"/>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936406"/>
            <a:ext cx="6383337" cy="2492990"/>
          </a:xfrm>
          <a:prstGeom prst="rect">
            <a:avLst/>
          </a:prstGeom>
          <a:noFill/>
          <a:ln w="9525">
            <a:noFill/>
            <a:miter lim="800000"/>
            <a:headEnd/>
            <a:tailEnd/>
          </a:ln>
        </p:spPr>
        <p:txBody>
          <a:bodyPr>
            <a:spAutoFit/>
          </a:bodyPr>
          <a:lstStyle/>
          <a:p>
            <a:pPr>
              <a:spcBef>
                <a:spcPct val="50000"/>
              </a:spcBef>
            </a:pPr>
            <a:r>
              <a:rPr lang="en-US" altLang="zh-CN" sz="2600" dirty="0" smtClean="0">
                <a:latin typeface="Helvetica"/>
              </a:rPr>
              <a:t>A soldier who runs through gunfire to rescue other military personnel is seen as a hero. </a:t>
            </a:r>
            <a:r>
              <a:rPr lang="en-US" altLang="zh-CN" sz="2600" b="1" dirty="0" smtClean="0">
                <a:solidFill>
                  <a:srgbClr val="FF6600"/>
                </a:solidFill>
                <a:latin typeface="Helvetica"/>
              </a:rPr>
              <a:t>So are </a:t>
            </a:r>
            <a:r>
              <a:rPr lang="en-US" altLang="zh-CN" sz="2600" dirty="0" smtClean="0">
                <a:latin typeface="Helvetica"/>
              </a:rPr>
              <a:t>larger-than-life leaders such as Nelson Mandela, who emerged after 27 years of jail, confined in a solitary chamber. </a:t>
            </a:r>
            <a:endParaRPr lang="en-US" altLang="zh-CN" sz="2600" dirty="0">
              <a:latin typeface="Helvetica"/>
            </a:endParaRPr>
          </a:p>
        </p:txBody>
      </p:sp>
      <p:cxnSp>
        <p:nvCxnSpPr>
          <p:cNvPr id="4" name="直接连接符 3"/>
          <p:cNvCxnSpPr/>
          <p:nvPr/>
        </p:nvCxnSpPr>
        <p:spPr>
          <a:xfrm>
            <a:off x="1558622" y="1646371"/>
            <a:ext cx="6397754"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00166" y="3936406"/>
            <a:ext cx="6531012"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858016" y="5989658"/>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pic>
        <p:nvPicPr>
          <p:cNvPr id="13"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1887696"/>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Sb./</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is …. </a:t>
            </a:r>
            <a:r>
              <a:rPr lang="en-US" altLang="zh-CN" sz="2600" b="1" dirty="0" smtClean="0">
                <a:solidFill>
                  <a:srgbClr val="FF6600"/>
                </a:solidFill>
                <a:latin typeface="Helvetica"/>
              </a:rPr>
              <a:t>So is sb./</a:t>
            </a:r>
            <a:r>
              <a:rPr lang="en-US" altLang="zh-CN" sz="2600" b="1" dirty="0" err="1" smtClean="0">
                <a:solidFill>
                  <a:srgbClr val="FF6600"/>
                </a:solidFill>
                <a:latin typeface="Helvetica"/>
              </a:rPr>
              <a:t>sth</a:t>
            </a:r>
            <a:r>
              <a:rPr lang="en-US" altLang="zh-CN" sz="2600" b="1" dirty="0" smtClean="0">
                <a:solidFill>
                  <a:srgbClr val="FF6600"/>
                </a:solidFill>
                <a:latin typeface="Helvetica"/>
              </a:rPr>
              <a:t>. else.</a:t>
            </a:r>
            <a:r>
              <a:rPr lang="en-US" altLang="zh-CN" sz="2600" dirty="0" smtClean="0">
                <a:latin typeface="Helvetica"/>
                <a:ea typeface="华文行楷" pitchFamily="2" charset="-122"/>
              </a:rPr>
              <a:t>/ </a:t>
            </a:r>
            <a:r>
              <a:rPr lang="en-US" altLang="zh-CN" sz="2600" b="1" dirty="0" smtClean="0">
                <a:solidFill>
                  <a:srgbClr val="FF6600"/>
                </a:solidFill>
                <a:latin typeface="Helvetica"/>
              </a:rPr>
              <a:t>So are some other people/some other things</a:t>
            </a:r>
            <a:r>
              <a:rPr lang="en-US" altLang="zh-CN" sz="2600" dirty="0" smtClean="0">
                <a:latin typeface="Helvetica"/>
                <a:ea typeface="华文行楷" pitchFamily="2" charset="-122"/>
              </a:rPr>
              <a:t>.</a:t>
            </a:r>
            <a:endParaRPr lang="zh-CN" altLang="en-US" sz="2600" dirty="0" smtClean="0">
              <a:latin typeface="Helvetica"/>
              <a:ea typeface="华文行楷" pitchFamily="2" charset="-122"/>
            </a:endParaRPr>
          </a:p>
          <a:p>
            <a:pPr>
              <a:lnSpc>
                <a:spcPts val="2800"/>
              </a:lnSpc>
            </a:pPr>
            <a:r>
              <a:rPr lang="en-US" altLang="zh-CN" sz="2600" b="1" dirty="0" smtClean="0">
                <a:solidFill>
                  <a:srgbClr val="E46C0A"/>
                </a:solidFill>
                <a:latin typeface="Helvetica"/>
                <a:ea typeface="华文行楷" pitchFamily="2" charset="-122"/>
              </a:rPr>
              <a:t> </a:t>
            </a:r>
            <a:br>
              <a:rPr lang="en-US" altLang="zh-CN" sz="2600" b="1" dirty="0" smtClean="0">
                <a:solidFill>
                  <a:srgbClr val="E46C0A"/>
                </a:solidFill>
                <a:latin typeface="Helvetica"/>
                <a:ea typeface="华文行楷" pitchFamily="2" charset="-122"/>
              </a:rPr>
            </a:br>
            <a:endParaRPr lang="en-US" altLang="zh-CN" sz="2600" b="1" dirty="0">
              <a:solidFill>
                <a:srgbClr val="E46C0A"/>
              </a:solidFill>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364228"/>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88220"/>
            <a:ext cx="6088062" cy="1369606"/>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 用于</a:t>
            </a:r>
            <a:r>
              <a:rPr lang="zh-CN" altLang="en-US" sz="2600" dirty="0">
                <a:latin typeface="华文行楷" pitchFamily="2" charset="-122"/>
                <a:ea typeface="华文行楷" pitchFamily="2" charset="-122"/>
              </a:rPr>
              <a:t>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两个人或事物之间的相似之处”</a:t>
            </a:r>
            <a:r>
              <a:rPr lang="zh-CN" altLang="en-US" sz="2600" dirty="0">
                <a:latin typeface="华文行楷" pitchFamily="2" charset="-122"/>
                <a:ea typeface="华文行楷" pitchFamily="2" charset="-122"/>
              </a:rPr>
              <a:t>。 </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845365"/>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1003610" y="1484784"/>
            <a:ext cx="7744854" cy="51589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579564" y="3753153"/>
            <a:ext cx="648395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painstaking efforts/ valuable asset/setback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143116"/>
            <a:ext cx="6515850" cy="1902059"/>
          </a:xfrm>
          <a:prstGeom prst="rect">
            <a:avLst/>
          </a:prstGeom>
          <a:noFill/>
        </p:spPr>
        <p:txBody>
          <a:bodyPr wrap="square" rtlCol="0">
            <a:spAutoFit/>
          </a:bodyPr>
          <a:lstStyle/>
          <a:p>
            <a:pPr fontAlgn="base">
              <a:lnSpc>
                <a:spcPct val="110000"/>
              </a:lnSpc>
              <a:spcBef>
                <a:spcPct val="50000"/>
              </a:spcBef>
              <a:spcAft>
                <a:spcPct val="0"/>
              </a:spcAft>
              <a:defRPr/>
            </a:pPr>
            <a:r>
              <a:rPr lang="zh-CN" altLang="en-US" sz="2400" dirty="0" smtClean="0">
                <a:latin typeface="华文行楷" pitchFamily="2" charset="-122"/>
                <a:ea typeface="华文行楷" pitchFamily="2" charset="-122"/>
              </a:rPr>
              <a:t>在你的人生中，通过不懈努力取得的成功是宝贵的财富。同样，帮助你逐步走向成熟的人生挫折也是财富。</a:t>
            </a:r>
          </a:p>
          <a:p>
            <a:pPr fontAlgn="base">
              <a:lnSpc>
                <a:spcPct val="110000"/>
              </a:lnSpc>
              <a:spcBef>
                <a:spcPct val="50000"/>
              </a:spcBef>
              <a:spcAft>
                <a:spcPct val="0"/>
              </a:spcAft>
              <a:defRPr/>
            </a:pPr>
            <a:endParaRPr lang="zh-CN" altLang="en-US" sz="2400" dirty="0" smtClean="0">
              <a:latin typeface="华文行楷" pitchFamily="2" charset="-122"/>
              <a:ea typeface="华文行楷" pitchFamily="2" charset="-122"/>
            </a:endParaRPr>
          </a:p>
        </p:txBody>
      </p:sp>
      <p:sp>
        <p:nvSpPr>
          <p:cNvPr id="25" name="TextBox 24"/>
          <p:cNvSpPr txBox="1"/>
          <p:nvPr/>
        </p:nvSpPr>
        <p:spPr>
          <a:xfrm>
            <a:off x="1403648" y="336518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1604" y="4214818"/>
            <a:ext cx="6143668"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latin typeface="Helvetica"/>
              </a:rPr>
              <a:t>Success that you achieve through painstaking efforts is seen as valuable asset in your life.</a:t>
            </a:r>
            <a:r>
              <a:rPr kumimoji="1" lang="en-US" altLang="zh-CN" sz="2400" i="1" dirty="0" smtClean="0">
                <a:solidFill>
                  <a:srgbClr val="FF0000"/>
                </a:solidFill>
                <a:latin typeface="Helvetica"/>
              </a:rPr>
              <a:t> So are the setbacks</a:t>
            </a:r>
            <a:r>
              <a:rPr kumimoji="1" lang="en-US" altLang="zh-CN" sz="2400" dirty="0" smtClean="0">
                <a:latin typeface="Helvetica"/>
              </a:rPr>
              <a:t> that help you to become mature gradually.</a:t>
            </a:r>
          </a:p>
        </p:txBody>
      </p:sp>
      <p:pic>
        <p:nvPicPr>
          <p:cNvPr id="1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38288" y="2183666"/>
            <a:ext cx="5976937" cy="892552"/>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我们指望应急人员冲向危险，</a:t>
            </a:r>
            <a:r>
              <a:rPr lang="zh-CN" altLang="en-US" sz="2600" dirty="0" smtClean="0">
                <a:solidFill>
                  <a:srgbClr val="C00000"/>
                </a:solidFill>
                <a:latin typeface="华文行楷" pitchFamily="2" charset="-122"/>
                <a:ea typeface="华文行楷" pitchFamily="2" charset="-122"/>
              </a:rPr>
              <a:t>尤其是当</a:t>
            </a:r>
            <a:r>
              <a:rPr lang="zh-CN" altLang="en-US" sz="2600" dirty="0" smtClean="0">
                <a:latin typeface="华文行楷" pitchFamily="2" charset="-122"/>
                <a:ea typeface="华文行楷" pitchFamily="2" charset="-122"/>
              </a:rPr>
              <a:t>我们自身或我们所爱的人身处险境时。</a:t>
            </a:r>
            <a:endParaRPr lang="zh-CN" altLang="en-US" sz="26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38288" y="326378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04" y="3822190"/>
            <a:ext cx="6500858" cy="1292662"/>
          </a:xfrm>
          <a:prstGeom prst="rect">
            <a:avLst/>
          </a:prstGeom>
          <a:noFill/>
          <a:ln w="9525">
            <a:noFill/>
            <a:miter lim="800000"/>
            <a:headEnd/>
            <a:tailEnd/>
          </a:ln>
        </p:spPr>
        <p:txBody>
          <a:bodyPr wrap="square">
            <a:spAutoFit/>
          </a:bodyPr>
          <a:lstStyle/>
          <a:p>
            <a:pPr>
              <a:spcBef>
                <a:spcPct val="50000"/>
              </a:spcBef>
            </a:pPr>
            <a:r>
              <a:rPr lang="en-US" altLang="zh-CN" sz="2600" dirty="0" smtClean="0">
                <a:latin typeface="Helvetica"/>
              </a:rPr>
              <a:t>We count on first responders to rush toward danger, </a:t>
            </a:r>
            <a:r>
              <a:rPr lang="en-US" altLang="zh-CN" sz="2600" b="1" dirty="0" smtClean="0">
                <a:solidFill>
                  <a:srgbClr val="FF6600"/>
                </a:solidFill>
                <a:latin typeface="Helvetica"/>
              </a:rPr>
              <a:t>especially when </a:t>
            </a:r>
            <a:r>
              <a:rPr lang="en-US" altLang="zh-CN" sz="2600" dirty="0" smtClean="0">
                <a:latin typeface="Helvetica"/>
              </a:rPr>
              <a:t>it involves us or those we love.</a:t>
            </a:r>
            <a:endParaRPr lang="en-US" altLang="zh-CN" sz="26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043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453188" y="542926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pic>
        <p:nvPicPr>
          <p:cNvPr id="13"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1988840"/>
            <a:ext cx="6273800" cy="1169551"/>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Sb. 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a:t>
            </a:r>
            <a:r>
              <a:rPr lang="en-US" altLang="zh-CN" sz="2600" dirty="0" smtClean="0">
                <a:solidFill>
                  <a:srgbClr val="FF6600"/>
                </a:solidFill>
                <a:latin typeface="Helvetica"/>
                <a:ea typeface="华文行楷" pitchFamily="2" charset="-122"/>
              </a:rPr>
              <a:t>especially when</a:t>
            </a:r>
            <a:r>
              <a:rPr lang="en-US" altLang="zh-CN" sz="2600" dirty="0" smtClean="0">
                <a:latin typeface="Helvetica"/>
                <a:ea typeface="华文行楷" pitchFamily="2" charset="-122"/>
              </a:rPr>
              <a:t>….</a:t>
            </a:r>
          </a:p>
          <a:p>
            <a:pPr>
              <a:lnSpc>
                <a:spcPts val="2800"/>
              </a:lnSpc>
            </a:pPr>
            <a:endParaRPr lang="en-US" altLang="zh-CN" sz="2600" dirty="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3857628"/>
            <a:ext cx="6408440" cy="1369606"/>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某人最有可能做某事的一种条件</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500034" y="1484785"/>
            <a:ext cx="8248430" cy="4515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214414" y="3500438"/>
            <a:ext cx="6483950"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(recall</a:t>
            </a:r>
            <a:r>
              <a:rPr kumimoji="1" lang="en-US" altLang="zh-CN" sz="2400" dirty="0" smtClean="0">
                <a:solidFill>
                  <a:schemeClr val="accent4">
                    <a:lumMod val="10000"/>
                  </a:schemeClr>
                </a:solidFill>
              </a:rPr>
              <a:t>/ </a:t>
            </a:r>
            <a:r>
              <a:rPr kumimoji="1" lang="en-US" altLang="zh-CN" sz="2400" dirty="0" smtClean="0">
                <a:solidFill>
                  <a:srgbClr val="000000"/>
                </a:solidFill>
              </a:rPr>
              <a:t>strike)</a:t>
            </a:r>
            <a:endParaRPr kumimoji="1" lang="en-US" altLang="zh-CN" sz="2400" dirty="0">
              <a:solidFill>
                <a:schemeClr val="accent4">
                  <a:lumMod val="10000"/>
                </a:schemeClr>
              </a:solidFill>
            </a:endParaRPr>
          </a:p>
        </p:txBody>
      </p:sp>
      <p:sp>
        <p:nvSpPr>
          <p:cNvPr id="23" name="TextBox 22"/>
          <p:cNvSpPr txBox="1"/>
          <p:nvPr/>
        </p:nvSpPr>
        <p:spPr>
          <a:xfrm>
            <a:off x="107153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142976" y="2227444"/>
            <a:ext cx="6515850" cy="558614"/>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我喜欢回忆过去，特别是当孤寂来袭之时。</a:t>
            </a:r>
          </a:p>
        </p:txBody>
      </p:sp>
      <p:sp>
        <p:nvSpPr>
          <p:cNvPr id="25" name="TextBox 24"/>
          <p:cNvSpPr txBox="1"/>
          <p:nvPr/>
        </p:nvSpPr>
        <p:spPr>
          <a:xfrm>
            <a:off x="1071538" y="3000372"/>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214414" y="4118720"/>
            <a:ext cx="6483951" cy="810478"/>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smtClean="0">
                <a:latin typeface="Helvetica"/>
              </a:rPr>
              <a:t>I love recalling the past, </a:t>
            </a:r>
            <a:r>
              <a:rPr kumimoji="1" lang="en-US" altLang="zh-CN" sz="2400" i="1" dirty="0" smtClean="0">
                <a:solidFill>
                  <a:srgbClr val="FF0000"/>
                </a:solidFill>
                <a:latin typeface="Helvetica"/>
              </a:rPr>
              <a:t>especially when </a:t>
            </a:r>
            <a:r>
              <a:rPr kumimoji="1" lang="en-US" altLang="zh-CN" sz="2400" dirty="0" smtClean="0">
                <a:latin typeface="Helvetica"/>
              </a:rPr>
              <a:t>loneliness strikes.</a:t>
            </a:r>
          </a:p>
        </p:txBody>
      </p:sp>
      <p:pic>
        <p:nvPicPr>
          <p:cNvPr id="1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46125" y="2544427"/>
            <a:ext cx="8097810" cy="2884837"/>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41314" name="TextBox 8"/>
          <p:cNvSpPr txBox="1">
            <a:spLocks noChangeArrowheads="1"/>
          </p:cNvSpPr>
          <p:nvPr/>
        </p:nvSpPr>
        <p:spPr bwMode="auto">
          <a:xfrm>
            <a:off x="714348" y="1571612"/>
            <a:ext cx="8129587" cy="461665"/>
          </a:xfrm>
          <a:prstGeom prst="rect">
            <a:avLst/>
          </a:prstGeom>
          <a:noFill/>
          <a:ln w="9525">
            <a:noFill/>
            <a:miter lim="800000"/>
            <a:headEnd/>
            <a:tailEnd/>
          </a:ln>
        </p:spPr>
        <p:txBody>
          <a:bodyPr wrap="square">
            <a:spAutoFit/>
          </a:bodyPr>
          <a:lstStyle/>
          <a:p>
            <a:pPr marL="514350" indent="-514350" eaLnBrk="0" hangingPunct="0"/>
            <a:r>
              <a:rPr lang="en-US" altLang="zh-CN" sz="2400" dirty="0" smtClean="0">
                <a:latin typeface="Helvetica"/>
                <a:ea typeface="Cambria Math" pitchFamily="18" charset="0"/>
                <a:cs typeface="Arial" charset="0"/>
              </a:rPr>
              <a:t>1. Who is the greatest hero in your mind? And Why?</a:t>
            </a:r>
            <a:endParaRPr lang="en-US" altLang="zh-CN" sz="2400" dirty="0">
              <a:latin typeface="Helvetica"/>
              <a:ea typeface="Cambria Math" pitchFamily="18" charset="0"/>
              <a:cs typeface="Arial" charset="0"/>
            </a:endParaRPr>
          </a:p>
        </p:txBody>
      </p:sp>
      <p:pic>
        <p:nvPicPr>
          <p:cNvPr id="141316" name="Picture 7">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034" y="2071678"/>
            <a:ext cx="1209020" cy="965200"/>
          </a:xfrm>
          <a:prstGeom prst="rect">
            <a:avLst/>
          </a:prstGeom>
          <a:noFill/>
          <a:ln w="9525">
            <a:noFill/>
            <a:miter lim="800000"/>
            <a:headEnd/>
            <a:tailEnd/>
          </a:ln>
        </p:spPr>
      </p:pic>
      <p:sp>
        <p:nvSpPr>
          <p:cNvPr id="3" name="TextBox 2">
            <a:hlinkClick r:id="rId3" action="ppaction://hlinksldjump"/>
          </p:cNvPr>
          <p:cNvSpPr txBox="1"/>
          <p:nvPr/>
        </p:nvSpPr>
        <p:spPr>
          <a:xfrm>
            <a:off x="683568" y="2359485"/>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41323" name="TextBox 33"/>
          <p:cNvSpPr txBox="1">
            <a:spLocks noChangeArrowheads="1"/>
          </p:cNvSpPr>
          <p:nvPr/>
        </p:nvSpPr>
        <p:spPr bwMode="auto">
          <a:xfrm>
            <a:off x="1000100" y="2906626"/>
            <a:ext cx="7812360" cy="2356414"/>
          </a:xfrm>
          <a:prstGeom prst="rect">
            <a:avLst/>
          </a:prstGeom>
          <a:noFill/>
          <a:ln w="9525">
            <a:noFill/>
            <a:miter lim="800000"/>
            <a:headEnd/>
            <a:tailEnd/>
          </a:ln>
        </p:spPr>
        <p:txBody>
          <a:bodyPr wrap="square">
            <a:spAutoFit/>
          </a:bodyPr>
          <a:lstStyle/>
          <a:p>
            <a:pPr marL="514350" indent="-514350" eaLnBrk="0" hangingPunct="0">
              <a:lnSpc>
                <a:spcPts val="3000"/>
              </a:lnSpc>
              <a:buFont typeface="Arial" pitchFamily="34" charset="0"/>
              <a:buChar char="•"/>
            </a:pPr>
            <a:r>
              <a:rPr lang="en-US" altLang="zh-CN" sz="2400" dirty="0" smtClean="0">
                <a:latin typeface="Helvetica"/>
                <a:ea typeface="Cambria Math" pitchFamily="18" charset="0"/>
                <a:cs typeface="Arial" charset="0"/>
              </a:rPr>
              <a:t>Mao Zedong, Zhou </a:t>
            </a:r>
            <a:r>
              <a:rPr lang="en-US" altLang="zh-CN" sz="2400" dirty="0" err="1" smtClean="0">
                <a:latin typeface="Helvetica"/>
                <a:ea typeface="Cambria Math" pitchFamily="18" charset="0"/>
                <a:cs typeface="Arial" charset="0"/>
              </a:rPr>
              <a:t>Enlai</a:t>
            </a:r>
            <a:r>
              <a:rPr lang="en-US" altLang="zh-CN" sz="2400" dirty="0" smtClean="0">
                <a:latin typeface="Helvetica"/>
                <a:ea typeface="Cambria Math" pitchFamily="18" charset="0"/>
                <a:cs typeface="Arial" charset="0"/>
              </a:rPr>
              <a:t>,…(great leaders who led Chinese people toward independence and liberation)</a:t>
            </a:r>
          </a:p>
          <a:p>
            <a:pPr marL="514350" indent="-514350" eaLnBrk="0" hangingPunct="0">
              <a:lnSpc>
                <a:spcPts val="3000"/>
              </a:lnSpc>
              <a:buFont typeface="Arial" pitchFamily="34" charset="0"/>
              <a:buChar char="•"/>
            </a:pPr>
            <a:r>
              <a:rPr lang="en-US" altLang="zh-CN" sz="2400" dirty="0" err="1" smtClean="0">
                <a:latin typeface="Helvetica"/>
                <a:ea typeface="Cambria Math" pitchFamily="18" charset="0"/>
                <a:cs typeface="Arial" charset="0"/>
              </a:rPr>
              <a:t>Wen</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Tianxiang</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Yue</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Fei</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Qi</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Jiguang</a:t>
            </a:r>
            <a:r>
              <a:rPr lang="en-US" altLang="zh-CN" sz="2400" dirty="0" smtClean="0">
                <a:latin typeface="Helvetica"/>
                <a:ea typeface="Cambria Math" pitchFamily="18" charset="0"/>
                <a:cs typeface="Arial" charset="0"/>
              </a:rPr>
              <a:t>… (national heroes who dedicated their lives to national unity in Chinese history)</a:t>
            </a:r>
            <a:endParaRPr lang="en-US" altLang="zh-CN" sz="2400" dirty="0">
              <a:latin typeface="Helvetica"/>
              <a:ea typeface="Cambria Math" pitchFamily="18" charset="0"/>
              <a:cs typeface="Arial" charset="0"/>
            </a:endParaRPr>
          </a:p>
        </p:txBody>
      </p:sp>
      <p:sp>
        <p:nvSpPr>
          <p:cNvPr id="12" name="矩形 11"/>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sp>
        <p:nvSpPr>
          <p:cNvPr id="11" name="TextBox 33"/>
          <p:cNvSpPr txBox="1">
            <a:spLocks noChangeArrowheads="1"/>
          </p:cNvSpPr>
          <p:nvPr/>
        </p:nvSpPr>
        <p:spPr bwMode="auto">
          <a:xfrm>
            <a:off x="903044" y="2882342"/>
            <a:ext cx="7812360" cy="2308324"/>
          </a:xfrm>
          <a:prstGeom prst="rect">
            <a:avLst/>
          </a:prstGeom>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4638" indent="-274638" eaLnBrk="0" hangingPunct="0">
              <a:buFont typeface="Arial" pitchFamily="34" charset="0"/>
              <a:buChar char="•"/>
            </a:pPr>
            <a:r>
              <a:rPr lang="en-US" altLang="zh-CN" sz="2400" dirty="0" smtClean="0">
                <a:latin typeface="Helvetica"/>
                <a:ea typeface="Cambria Math" pitchFamily="18" charset="0"/>
                <a:cs typeface="Arial" charset="0"/>
              </a:rPr>
              <a:t>Huang </a:t>
            </a:r>
            <a:r>
              <a:rPr lang="en-US" altLang="zh-CN" sz="2400" dirty="0" err="1" smtClean="0">
                <a:latin typeface="Helvetica"/>
                <a:ea typeface="Cambria Math" pitchFamily="18" charset="0"/>
                <a:cs typeface="Arial" charset="0"/>
              </a:rPr>
              <a:t>Jiguang</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Qiu</a:t>
            </a:r>
            <a:r>
              <a:rPr lang="en-US" altLang="zh-CN" sz="2400" dirty="0" smtClean="0">
                <a:latin typeface="Helvetica"/>
                <a:ea typeface="Cambria Math" pitchFamily="18" charset="0"/>
                <a:cs typeface="Arial" charset="0"/>
              </a:rPr>
              <a:t> </a:t>
            </a:r>
            <a:r>
              <a:rPr lang="en-US" altLang="zh-CN" sz="2400" dirty="0" err="1" smtClean="0">
                <a:latin typeface="Helvetica"/>
                <a:ea typeface="Cambria Math" pitchFamily="18" charset="0"/>
                <a:cs typeface="Arial" charset="0"/>
              </a:rPr>
              <a:t>Shaoyun</a:t>
            </a:r>
            <a:r>
              <a:rPr lang="en-US" altLang="zh-CN" sz="2400" dirty="0" smtClean="0">
                <a:latin typeface="Helvetica"/>
                <a:ea typeface="Cambria Math" pitchFamily="18" charset="0"/>
                <a:cs typeface="Arial" charset="0"/>
              </a:rPr>
              <a:t>, Dong </a:t>
            </a:r>
            <a:r>
              <a:rPr lang="en-US" altLang="zh-CN" sz="2400" dirty="0" err="1" smtClean="0">
                <a:latin typeface="Helvetica"/>
                <a:ea typeface="Cambria Math" pitchFamily="18" charset="0"/>
                <a:cs typeface="Arial" charset="0"/>
              </a:rPr>
              <a:t>Cunrui</a:t>
            </a:r>
            <a:r>
              <a:rPr lang="en-US" altLang="zh-CN" sz="2400" dirty="0" smtClean="0">
                <a:latin typeface="Helvetica"/>
                <a:ea typeface="Cambria Math" pitchFamily="18" charset="0"/>
                <a:cs typeface="Arial" charset="0"/>
              </a:rPr>
              <a:t>… (combat heroes who sacrificed their own lives to fulfill the operational mission)</a:t>
            </a:r>
          </a:p>
          <a:p>
            <a:pPr marL="274638" indent="-274638" eaLnBrk="0" hangingPunct="0">
              <a:buFont typeface="Arial" pitchFamily="34" charset="0"/>
              <a:buChar char="•"/>
            </a:pPr>
            <a:r>
              <a:rPr lang="en-US" altLang="zh-CN" sz="2400" dirty="0" smtClean="0">
                <a:latin typeface="Helvetica"/>
                <a:ea typeface="Cambria Math" pitchFamily="18" charset="0"/>
                <a:cs typeface="Arial" charset="0"/>
              </a:rPr>
              <a:t>Wu </a:t>
            </a:r>
            <a:r>
              <a:rPr lang="en-US" altLang="zh-CN" sz="2400" dirty="0" err="1" smtClean="0">
                <a:latin typeface="Helvetica"/>
                <a:ea typeface="Cambria Math" pitchFamily="18" charset="0"/>
                <a:cs typeface="Arial" charset="0"/>
              </a:rPr>
              <a:t>Juping</a:t>
            </a:r>
            <a:r>
              <a:rPr lang="en-US" altLang="zh-CN" sz="2400" dirty="0" smtClean="0">
                <a:latin typeface="Helvetica"/>
                <a:ea typeface="Cambria Math" pitchFamily="18" charset="0"/>
                <a:cs typeface="Arial" charset="0"/>
              </a:rPr>
              <a:t> (the most beautiful mother), Zhang </a:t>
            </a:r>
            <a:r>
              <a:rPr lang="en-US" altLang="zh-CN" sz="2400" dirty="0" err="1" smtClean="0">
                <a:latin typeface="Helvetica"/>
                <a:ea typeface="Cambria Math" pitchFamily="18" charset="0"/>
                <a:cs typeface="Arial" charset="0"/>
              </a:rPr>
              <a:t>Lili</a:t>
            </a:r>
            <a:r>
              <a:rPr lang="en-US" altLang="zh-CN" sz="2400" dirty="0" smtClean="0">
                <a:latin typeface="Helvetica"/>
                <a:ea typeface="Cambria Math" pitchFamily="18" charset="0"/>
                <a:cs typeface="Arial" charset="0"/>
              </a:rPr>
              <a:t> (the most beautiful teacher)…(civilian heroes who risked their own lives to save others in modern times)</a:t>
            </a:r>
            <a:endParaRPr lang="en-US" altLang="zh-CN" sz="2400" dirty="0">
              <a:latin typeface="Helvetica"/>
              <a:ea typeface="Cambria Math" pitchFamily="18" charset="0"/>
              <a:cs typeface="Arial" charset="0"/>
            </a:endParaRPr>
          </a:p>
        </p:txBody>
      </p:sp>
      <p:pic>
        <p:nvPicPr>
          <p:cNvPr id="14" name="图片 13" descr="1.png"/>
          <p:cNvPicPr>
            <a:picLocks noChangeAspect="1"/>
          </p:cNvPicPr>
          <p:nvPr/>
        </p:nvPicPr>
        <p:blipFill>
          <a:blip r:embed="rId5"/>
          <a:stretch>
            <a:fillRect/>
          </a:stretch>
        </p:blipFill>
        <p:spPr>
          <a:xfrm>
            <a:off x="0" y="0"/>
            <a:ext cx="2803928" cy="1011852"/>
          </a:xfrm>
          <a:prstGeom prst="rect">
            <a:avLst/>
          </a:prstGeom>
        </p:spPr>
      </p:pic>
      <p:pic>
        <p:nvPicPr>
          <p:cNvPr id="10"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1"/>
          <p:cNvSpPr>
            <a:spLocks noChangeArrowheads="1"/>
          </p:cNvSpPr>
          <p:nvPr/>
        </p:nvSpPr>
        <p:spPr bwMode="auto">
          <a:xfrm>
            <a:off x="1269920" y="1718379"/>
            <a:ext cx="6245306" cy="1852815"/>
          </a:xfrm>
          <a:prstGeom prst="rect">
            <a:avLst/>
          </a:prstGeom>
          <a:noFill/>
          <a:ln w="9525">
            <a:noFill/>
            <a:miter lim="800000"/>
            <a:headEnd/>
            <a:tailEnd/>
          </a:ln>
        </p:spPr>
        <p:txBody>
          <a:bodyPr wrap="square">
            <a:spAutoFit/>
          </a:bodyPr>
          <a:lstStyle/>
          <a:p>
            <a:pPr>
              <a:lnSpc>
                <a:spcPct val="110000"/>
              </a:lnSpc>
              <a:spcBef>
                <a:spcPct val="50000"/>
              </a:spcBef>
            </a:pPr>
            <a:r>
              <a:rPr lang="zh-CN" altLang="en-US" sz="2600" dirty="0" smtClean="0">
                <a:latin typeface="华文行楷" pitchFamily="2" charset="-122"/>
                <a:ea typeface="华文行楷" pitchFamily="2" charset="-122"/>
              </a:rPr>
              <a:t>我们向消防队员、警察和普通平民致敬，赞扬其英雄精神。</a:t>
            </a:r>
            <a:r>
              <a:rPr lang="zh-CN" altLang="en-US" sz="2600" dirty="0" smtClean="0">
                <a:solidFill>
                  <a:srgbClr val="C00000"/>
                </a:solidFill>
                <a:latin typeface="华文行楷" pitchFamily="2" charset="-122"/>
                <a:ea typeface="华文行楷" pitchFamily="2" charset="-122"/>
              </a:rPr>
              <a:t>也许，甚至更为重要的是</a:t>
            </a:r>
            <a:r>
              <a:rPr lang="zh-CN" altLang="en-US" sz="2600" dirty="0" smtClean="0">
                <a:latin typeface="华文行楷" pitchFamily="2" charset="-122"/>
                <a:ea typeface="华文行楷" pitchFamily="2" charset="-122"/>
              </a:rPr>
              <a:t>，我们要通过努力改变让他们遭遇不幸的环境来向他们致敬。 </a:t>
            </a:r>
            <a:endParaRPr lang="zh-CN" altLang="en-US" sz="2600" dirty="0">
              <a:latin typeface="华文行楷" pitchFamily="2" charset="-122"/>
              <a:ea typeface="华文行楷" pitchFamily="2" charset="-122"/>
            </a:endParaRPr>
          </a:p>
        </p:txBody>
      </p:sp>
      <p:sp>
        <p:nvSpPr>
          <p:cNvPr id="248835" name="TextBox 4"/>
          <p:cNvSpPr txBox="1">
            <a:spLocks noChangeArrowheads="1"/>
          </p:cNvSpPr>
          <p:nvPr/>
        </p:nvSpPr>
        <p:spPr bwMode="auto">
          <a:xfrm>
            <a:off x="1142976" y="121442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8836" name="TextBox 25"/>
          <p:cNvSpPr txBox="1">
            <a:spLocks noChangeArrowheads="1"/>
          </p:cNvSpPr>
          <p:nvPr/>
        </p:nvSpPr>
        <p:spPr bwMode="auto">
          <a:xfrm>
            <a:off x="1142976" y="3478217"/>
            <a:ext cx="1955701" cy="522287"/>
          </a:xfrm>
          <a:prstGeom prst="rect">
            <a:avLst/>
          </a:prstGeom>
          <a:noFill/>
          <a:ln w="9525">
            <a:noFill/>
            <a:miter lim="800000"/>
            <a:headEnd/>
            <a:tailEnd/>
          </a:ln>
        </p:spPr>
        <p:txBody>
          <a:bodyPr wrap="square">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214415" y="3893628"/>
            <a:ext cx="6500857" cy="2492990"/>
          </a:xfrm>
          <a:prstGeom prst="rect">
            <a:avLst/>
          </a:prstGeom>
          <a:noFill/>
          <a:ln w="9525">
            <a:noFill/>
            <a:miter lim="800000"/>
            <a:headEnd/>
            <a:tailEnd/>
          </a:ln>
        </p:spPr>
        <p:txBody>
          <a:bodyPr wrap="square">
            <a:spAutoFit/>
          </a:bodyPr>
          <a:lstStyle/>
          <a:p>
            <a:pPr>
              <a:spcBef>
                <a:spcPct val="50000"/>
              </a:spcBef>
            </a:pPr>
            <a:r>
              <a:rPr lang="en-US" altLang="zh-CN" sz="2600" dirty="0" smtClean="0">
                <a:latin typeface="Helvetica"/>
              </a:rPr>
              <a:t>We honor the fireman, the policeman, and the average citizen by recognizing their heroism. </a:t>
            </a:r>
            <a:r>
              <a:rPr lang="en-US" altLang="zh-CN" sz="2600" b="1" dirty="0" smtClean="0">
                <a:solidFill>
                  <a:srgbClr val="FF6600"/>
                </a:solidFill>
                <a:latin typeface="Helvetica"/>
              </a:rPr>
              <a:t>Perhaps, even more importantly, </a:t>
            </a:r>
            <a:r>
              <a:rPr lang="en-US" altLang="zh-CN" sz="2600" dirty="0" smtClean="0">
                <a:latin typeface="Helvetica"/>
              </a:rPr>
              <a:t>we honor them by working to change the circumstances that led to their death.</a:t>
            </a:r>
            <a:endParaRPr lang="en-US" altLang="zh-CN" sz="2600" dirty="0">
              <a:latin typeface="Helvetica"/>
            </a:endParaRPr>
          </a:p>
        </p:txBody>
      </p:sp>
      <p:cxnSp>
        <p:nvCxnSpPr>
          <p:cNvPr id="4" name="直接连接符 3"/>
          <p:cNvCxnSpPr/>
          <p:nvPr/>
        </p:nvCxnSpPr>
        <p:spPr>
          <a:xfrm>
            <a:off x="1273701" y="1706886"/>
            <a:ext cx="6158330"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73701" y="3928496"/>
            <a:ext cx="6158330"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hlinkClick r:id="" action="ppaction://hlinkshowjump?jump=nextslide"/>
          </p:cNvPr>
          <p:cNvSpPr txBox="1"/>
          <p:nvPr/>
        </p:nvSpPr>
        <p:spPr>
          <a:xfrm>
            <a:off x="6289388" y="6018318"/>
            <a:ext cx="1225838"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3"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7854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1"/>
          <p:cNvSpPr>
            <a:spLocks noChangeArrowheads="1"/>
          </p:cNvSpPr>
          <p:nvPr/>
        </p:nvSpPr>
        <p:spPr bwMode="auto">
          <a:xfrm>
            <a:off x="1538288" y="2198688"/>
            <a:ext cx="6273800" cy="810478"/>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Sb. 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by… . </a:t>
            </a:r>
            <a:r>
              <a:rPr lang="en-US" altLang="zh-CN" sz="2600" b="1" dirty="0" smtClean="0">
                <a:solidFill>
                  <a:srgbClr val="E46C0A"/>
                </a:solidFill>
                <a:latin typeface="Helvetica"/>
                <a:ea typeface="华文行楷" pitchFamily="2" charset="-122"/>
              </a:rPr>
              <a:t>Perhaps, even more importantly, </a:t>
            </a:r>
            <a:r>
              <a:rPr lang="en-US" altLang="zh-CN" sz="2600" dirty="0" smtClean="0">
                <a:latin typeface="Helvetica"/>
                <a:ea typeface="华文行楷" pitchFamily="2" charset="-122"/>
              </a:rPr>
              <a:t>sb. 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by…</a:t>
            </a:r>
            <a:endParaRPr lang="en-US" altLang="zh-CN" sz="2600" dirty="0">
              <a:latin typeface="Helvetica"/>
              <a:ea typeface="华文行楷" pitchFamily="2" charset="-122"/>
            </a:endParaRPr>
          </a:p>
        </p:txBody>
      </p:sp>
      <p:sp>
        <p:nvSpPr>
          <p:cNvPr id="5" name="TextBox 4"/>
          <p:cNvSpPr txBox="1"/>
          <p:nvPr/>
        </p:nvSpPr>
        <p:spPr>
          <a:xfrm>
            <a:off x="1538288" y="1680989"/>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50884" name="TextBox 25"/>
          <p:cNvSpPr txBox="1">
            <a:spLocks noChangeArrowheads="1"/>
          </p:cNvSpPr>
          <p:nvPr/>
        </p:nvSpPr>
        <p:spPr bwMode="auto">
          <a:xfrm>
            <a:off x="1538288" y="3535363"/>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059238"/>
            <a:ext cx="6088062" cy="1369606"/>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对于某人而言更为重要的行为方式</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00506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220486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pic>
        <p:nvPicPr>
          <p:cNvPr id="15"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9" name="TextBox 18"/>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147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b="1074"/>
          <a:stretch/>
        </p:blipFill>
        <p:spPr bwMode="auto">
          <a:xfrm>
            <a:off x="428596" y="1313462"/>
            <a:ext cx="8578130" cy="49730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032000" y="3629785"/>
            <a:ext cx="2765318"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(impart knowledge )</a:t>
            </a:r>
            <a:endParaRPr kumimoji="1" lang="en-US" altLang="zh-CN" sz="2400" dirty="0">
              <a:solidFill>
                <a:schemeClr val="accent4">
                  <a:lumMod val="10000"/>
                </a:schemeClr>
              </a:solidFill>
            </a:endParaRPr>
          </a:p>
        </p:txBody>
      </p:sp>
      <p:sp>
        <p:nvSpPr>
          <p:cNvPr id="23" name="TextBox 22"/>
          <p:cNvSpPr txBox="1"/>
          <p:nvPr/>
        </p:nvSpPr>
        <p:spPr>
          <a:xfrm>
            <a:off x="1071538" y="178592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00100" y="2143116"/>
            <a:ext cx="7072362" cy="992579"/>
          </a:xfrm>
          <a:prstGeom prst="rect">
            <a:avLst/>
          </a:prstGeom>
          <a:noFill/>
        </p:spPr>
        <p:txBody>
          <a:bodyPr wrap="square" rtlCol="0">
            <a:spAutoFit/>
          </a:bodyPr>
          <a:lstStyle/>
          <a:p>
            <a:pPr>
              <a:lnSpc>
                <a:spcPct val="125000"/>
              </a:lnSpc>
              <a:spcBef>
                <a:spcPct val="50000"/>
              </a:spcBef>
            </a:pPr>
            <a:r>
              <a:rPr lang="zh-CN" altLang="en-US" sz="2400" dirty="0" smtClean="0">
                <a:latin typeface="华文行楷" pitchFamily="2" charset="-122"/>
                <a:ea typeface="华文行楷" pitchFamily="2" charset="-122"/>
              </a:rPr>
              <a:t>我们通过传授知识培养学生，也许，更为重要的是，我们通过传授学习方法培养学生。</a:t>
            </a:r>
          </a:p>
        </p:txBody>
      </p:sp>
      <p:sp>
        <p:nvSpPr>
          <p:cNvPr id="25" name="TextBox 24"/>
          <p:cNvSpPr txBox="1"/>
          <p:nvPr/>
        </p:nvSpPr>
        <p:spPr>
          <a:xfrm>
            <a:off x="1071538" y="321468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31998" y="4157497"/>
            <a:ext cx="7611968" cy="1200329"/>
          </a:xfrm>
          <a:prstGeom prst="rect">
            <a:avLst/>
          </a:prstGeom>
          <a:noFill/>
          <a:ln w="9525">
            <a:noFill/>
            <a:miter lim="800000"/>
            <a:headEnd/>
            <a:tailEnd/>
          </a:ln>
        </p:spPr>
        <p:txBody>
          <a:bodyPr wrap="square">
            <a:spAutoFit/>
          </a:bodyPr>
          <a:lstStyle/>
          <a:p>
            <a:pPr>
              <a:spcBef>
                <a:spcPct val="50000"/>
              </a:spcBef>
            </a:pPr>
            <a:r>
              <a:rPr lang="en-US" altLang="zh-CN" sz="2400" dirty="0" smtClean="0">
                <a:latin typeface="Helvetica"/>
              </a:rPr>
              <a:t>We cultivate students by imparting knowledge. </a:t>
            </a:r>
            <a:r>
              <a:rPr kumimoji="1" lang="en-US" altLang="zh-CN" sz="2400" i="1" dirty="0" smtClean="0">
                <a:solidFill>
                  <a:srgbClr val="FF0000"/>
                </a:solidFill>
                <a:latin typeface="Helvetica"/>
              </a:rPr>
              <a:t>Perhaps, even more importantly, </a:t>
            </a:r>
            <a:r>
              <a:rPr lang="en-US" altLang="zh-CN" sz="2400" dirty="0" smtClean="0">
                <a:latin typeface="Helvetica"/>
              </a:rPr>
              <a:t>we cultivate students by teaching them learning methods.</a:t>
            </a:r>
          </a:p>
        </p:txBody>
      </p:sp>
      <p:pic>
        <p:nvPicPr>
          <p:cNvPr id="1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2579675"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sp>
        <p:nvSpPr>
          <p:cNvPr id="29" name="TextBox 28"/>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grpSp>
        <p:nvGrpSpPr>
          <p:cNvPr id="15" name="Group 35"/>
          <p:cNvGrpSpPr>
            <a:grpSpLocks/>
          </p:cNvGrpSpPr>
          <p:nvPr/>
        </p:nvGrpSpPr>
        <p:grpSpPr bwMode="auto">
          <a:xfrm rot="872659">
            <a:off x="5011343" y="1584321"/>
            <a:ext cx="3789428" cy="2648376"/>
            <a:chOff x="3387742" y="3567824"/>
            <a:chExt cx="1767998" cy="1646441"/>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438671" y="3888290"/>
              <a:ext cx="1618484" cy="1325975"/>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在一个英雄主义发扬光大的时代，“英雄”一词已经变得更加常见。</a:t>
              </a:r>
            </a:p>
            <a:p>
              <a:pPr algn="just" eaLnBrk="0" hangingPunct="0">
                <a:lnSpc>
                  <a:spcPct val="85000"/>
                </a:lnSpc>
              </a:pPr>
              <a:endParaRPr kumimoji="1" lang="zh-CN" altLang="en-US" sz="26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380802" y="2546709"/>
            <a:ext cx="4902244" cy="3571780"/>
            <a:chOff x="3411075" y="3571381"/>
            <a:chExt cx="1742618" cy="1735200"/>
          </a:xfrm>
        </p:grpSpPr>
        <p:grpSp>
          <p:nvGrpSpPr>
            <p:cNvPr id="32" name="Group 21"/>
            <p:cNvGrpSpPr>
              <a:grpSpLocks/>
            </p:cNvGrpSpPr>
            <p:nvPr/>
          </p:nvGrpSpPr>
          <p:grpSpPr bwMode="auto">
            <a:xfrm rot="-396937">
              <a:off x="3411075" y="3571381"/>
              <a:ext cx="1742618" cy="1735200"/>
              <a:chOff x="782616" y="622664"/>
              <a:chExt cx="1742618" cy="1735200"/>
            </a:xfrm>
          </p:grpSpPr>
          <p:sp>
            <p:nvSpPr>
              <p:cNvPr id="34" name="Freeform 6"/>
              <p:cNvSpPr>
                <a:spLocks/>
              </p:cNvSpPr>
              <p:nvPr/>
            </p:nvSpPr>
            <p:spPr bwMode="auto">
              <a:xfrm rot="346487">
                <a:off x="784586" y="663245"/>
                <a:ext cx="1740577" cy="169430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81204" y="620938"/>
                <a:ext cx="1741938" cy="13151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29367" y="3841024"/>
              <a:ext cx="1666174" cy="1016739"/>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41325" indent="-441325" algn="just">
                <a:defRPr/>
              </a:pPr>
              <a:r>
                <a:rPr kumimoji="1" lang="en-US" altLang="zh-CN" sz="2600" b="0" dirty="0">
                  <a:solidFill>
                    <a:srgbClr val="8E0000"/>
                  </a:solidFill>
                  <a:latin typeface="Helvetica"/>
                  <a:ea typeface="楷体"/>
                  <a:cs typeface="华文新魏" charset="0"/>
                </a:rPr>
                <a:t>a. </a:t>
              </a:r>
              <a:r>
                <a:rPr kumimoji="1" lang="en-US" altLang="zh-CN" sz="2600" b="0" dirty="0" smtClean="0">
                  <a:solidFill>
                    <a:srgbClr val="8E0000"/>
                  </a:solidFill>
                  <a:latin typeface="Helvetica"/>
                  <a:ea typeface="楷体"/>
                  <a:cs typeface="华文新魏" charset="0"/>
                </a:rPr>
                <a:t>In an era of heightened heroism, the word hero has become more common. (Para. 1, L1)</a:t>
              </a:r>
            </a:p>
            <a:p>
              <a:pPr algn="just" fontAlgn="auto">
                <a:spcBef>
                  <a:spcPts val="0"/>
                </a:spcBef>
                <a:spcAft>
                  <a:spcPts val="0"/>
                </a:spcAft>
                <a:defRPr/>
              </a:pPr>
              <a:endParaRPr kumimoji="1" lang="en-US" altLang="zh-CN" sz="2600" b="0" dirty="0">
                <a:solidFill>
                  <a:srgbClr val="8E0000"/>
                </a:solidFill>
                <a:latin typeface="Helvetica"/>
                <a:ea typeface="楷体"/>
                <a:cs typeface="华文新魏" charset="0"/>
              </a:endParaRPr>
            </a:p>
          </p:txBody>
        </p:sp>
      </p:grpSp>
      <p:grpSp>
        <p:nvGrpSpPr>
          <p:cNvPr id="16" name="组合 15"/>
          <p:cNvGrpSpPr/>
          <p:nvPr/>
        </p:nvGrpSpPr>
        <p:grpSpPr>
          <a:xfrm>
            <a:off x="0" y="0"/>
            <a:ext cx="3779912" cy="1152127"/>
            <a:chOff x="0" y="0"/>
            <a:chExt cx="3779912" cy="1152127"/>
          </a:xfrm>
        </p:grpSpPr>
        <p:pic>
          <p:nvPicPr>
            <p:cNvPr id="1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206685" y="499165"/>
              <a:ext cx="2507927" cy="400110"/>
            </a:xfrm>
            <a:prstGeom prst="rect">
              <a:avLst/>
            </a:prstGeom>
            <a:noFill/>
          </p:spPr>
          <p:txBody>
            <a:bodyPr wrap="square" rtlCol="0">
              <a:spAutoFit/>
            </a:bodyPr>
            <a:lstStyle/>
            <a:p>
              <a:r>
                <a:rPr lang="en-US" altLang="zh-CN" sz="20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4891611" y="1438562"/>
            <a:ext cx="3844613" cy="3219946"/>
            <a:chOff x="3386782" y="3571595"/>
            <a:chExt cx="1765861" cy="1692695"/>
          </a:xfrm>
        </p:grpSpPr>
        <p:grpSp>
          <p:nvGrpSpPr>
            <p:cNvPr id="19" name="Group 21"/>
            <p:cNvGrpSpPr>
              <a:grpSpLocks/>
            </p:cNvGrpSpPr>
            <p:nvPr/>
          </p:nvGrpSpPr>
          <p:grpSpPr bwMode="auto">
            <a:xfrm rot="-396937">
              <a:off x="3386782" y="3571595"/>
              <a:ext cx="1765861" cy="1314597"/>
              <a:chOff x="782611" y="622817"/>
              <a:chExt cx="1765861" cy="1314597"/>
            </a:xfrm>
          </p:grpSpPr>
          <p:sp>
            <p:nvSpPr>
              <p:cNvPr id="24" name="Freeform 6"/>
              <p:cNvSpPr>
                <a:spLocks/>
              </p:cNvSpPr>
              <p:nvPr/>
            </p:nvSpPr>
            <p:spPr bwMode="auto">
              <a:xfrm rot="346487">
                <a:off x="808172" y="664763"/>
                <a:ext cx="1740300" cy="11881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00B0F0"/>
                </a:solidFill>
                <a:round/>
                <a:headEnd/>
                <a:tailEnd/>
              </a:ln>
              <a:effectLst>
                <a:glow rad="139700">
                  <a:schemeClr val="accent5">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86" y="622769"/>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25187" y="3767315"/>
              <a:ext cx="1504314" cy="1496975"/>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他用温柔体贴的话语安慰她，告诉她他会把她的丈夫和父母找来，告诉她一切都会好的。</a:t>
              </a:r>
            </a:p>
            <a:p>
              <a:pPr algn="just" eaLnBrk="0" hangingPunct="0">
                <a:lnSpc>
                  <a:spcPct val="85000"/>
                </a:lnSpc>
              </a:pPr>
              <a:endParaRPr kumimoji="1" lang="zh-CN" altLang="en-US" sz="26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0" name="组合 19"/>
          <p:cNvGrpSpPr/>
          <p:nvPr/>
        </p:nvGrpSpPr>
        <p:grpSpPr>
          <a:xfrm>
            <a:off x="514177" y="2283821"/>
            <a:ext cx="4660648" cy="4067905"/>
            <a:chOff x="532857" y="2668426"/>
            <a:chExt cx="4655182" cy="3720625"/>
          </a:xfrm>
        </p:grpSpPr>
        <p:grpSp>
          <p:nvGrpSpPr>
            <p:cNvPr id="27" name="Group 21"/>
            <p:cNvGrpSpPr>
              <a:grpSpLocks/>
            </p:cNvGrpSpPr>
            <p:nvPr/>
          </p:nvGrpSpPr>
          <p:grpSpPr bwMode="auto">
            <a:xfrm rot="20085418">
              <a:off x="654340" y="2668426"/>
              <a:ext cx="4533699" cy="3720625"/>
              <a:chOff x="792040" y="624985"/>
              <a:chExt cx="1740321" cy="1750508"/>
            </a:xfrm>
          </p:grpSpPr>
          <p:sp>
            <p:nvSpPr>
              <p:cNvPr id="36" name="Freeform 6"/>
              <p:cNvSpPr>
                <a:spLocks/>
              </p:cNvSpPr>
              <p:nvPr/>
            </p:nvSpPr>
            <p:spPr bwMode="auto">
              <a:xfrm rot="346487">
                <a:off x="792040" y="681107"/>
                <a:ext cx="174032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92460" y="624985"/>
                <a:ext cx="1739901" cy="132969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0422355">
              <a:off x="532857" y="3200435"/>
              <a:ext cx="4461470" cy="1950805"/>
            </a:xfrm>
            <a:prstGeom prst="rect">
              <a:avLst/>
            </a:prstGeom>
            <a:noFill/>
            <a:ln w="9525">
              <a:noFill/>
              <a:miter lim="800000"/>
              <a:headEnd/>
              <a:tailEnd/>
            </a:ln>
          </p:spPr>
          <p:txBody>
            <a:bodyPr wrap="square">
              <a:spAutoFit/>
            </a:bodyPr>
            <a:lstStyle/>
            <a:p>
              <a:pPr marL="365125" indent="-365125" eaLnBrk="0" hangingPunct="0">
                <a:lnSpc>
                  <a:spcPct val="85000"/>
                </a:lnSpc>
              </a:pPr>
              <a:r>
                <a:rPr kumimoji="1" lang="en-US" altLang="zh-CN" sz="2600" dirty="0">
                  <a:solidFill>
                    <a:srgbClr val="8E0000"/>
                  </a:solidFill>
                  <a:latin typeface="Helvetica"/>
                  <a:ea typeface="楷体"/>
                  <a:cs typeface="华文新魏" pitchFamily="2" charset="-122"/>
                </a:rPr>
                <a:t>b. </a:t>
              </a:r>
              <a:r>
                <a:rPr kumimoji="1" lang="en-US" altLang="zh-CN" sz="2600" dirty="0" smtClean="0">
                  <a:solidFill>
                    <a:srgbClr val="8E0000"/>
                  </a:solidFill>
                  <a:latin typeface="Helvetica"/>
                  <a:ea typeface="楷体"/>
                  <a:cs typeface="华文新魏" pitchFamily="2" charset="-122"/>
                </a:rPr>
                <a:t>He spoke tender words of sympathy, telling her that he would find her husband and her parents and that everything would be fine. (Para. 2, L5)</a:t>
              </a:r>
              <a:endParaRPr kumimoji="1" lang="en-US" altLang="zh-CN" sz="2600" dirty="0">
                <a:solidFill>
                  <a:srgbClr val="8E0000"/>
                </a:solidFill>
                <a:latin typeface="Helvetica"/>
                <a:ea typeface="楷体"/>
                <a:cs typeface="华文新魏" pitchFamily="2" charset="-122"/>
              </a:endParaRPr>
            </a:p>
          </p:txBody>
        </p:sp>
      </p:grpSp>
      <p:sp>
        <p:nvSpPr>
          <p:cNvPr id="26" name="TextBox 25"/>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grpSp>
        <p:nvGrpSpPr>
          <p:cNvPr id="29" name="组合 28"/>
          <p:cNvGrpSpPr/>
          <p:nvPr/>
        </p:nvGrpSpPr>
        <p:grpSpPr>
          <a:xfrm>
            <a:off x="0" y="0"/>
            <a:ext cx="3779912" cy="1152127"/>
            <a:chOff x="0" y="0"/>
            <a:chExt cx="3779912" cy="1152127"/>
          </a:xfrm>
        </p:grpSpPr>
        <p:pic>
          <p:nvPicPr>
            <p:cNvPr id="3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TextBox 30"/>
            <p:cNvSpPr txBox="1"/>
            <p:nvPr/>
          </p:nvSpPr>
          <p:spPr>
            <a:xfrm>
              <a:off x="206685" y="499165"/>
              <a:ext cx="2507927" cy="400110"/>
            </a:xfrm>
            <a:prstGeom prst="rect">
              <a:avLst/>
            </a:prstGeom>
            <a:noFill/>
          </p:spPr>
          <p:txBody>
            <a:bodyPr wrap="square" rtlCol="0">
              <a:spAutoFit/>
            </a:bodyPr>
            <a:lstStyle/>
            <a:p>
              <a:r>
                <a:rPr lang="en-US" altLang="zh-CN" sz="20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253733" y="1421999"/>
            <a:ext cx="3494033" cy="2520958"/>
            <a:chOff x="3386787" y="3571680"/>
            <a:chExt cx="1764391" cy="1526014"/>
          </a:xfrm>
        </p:grpSpPr>
        <p:grpSp>
          <p:nvGrpSpPr>
            <p:cNvPr id="19" name="Group 21"/>
            <p:cNvGrpSpPr>
              <a:grpSpLocks/>
            </p:cNvGrpSpPr>
            <p:nvPr/>
          </p:nvGrpSpPr>
          <p:grpSpPr bwMode="auto">
            <a:xfrm rot="-396937">
              <a:off x="3386787" y="3571680"/>
              <a:ext cx="1764391" cy="1314597"/>
              <a:chOff x="782611" y="622817"/>
              <a:chExt cx="1764391" cy="1314597"/>
            </a:xfrm>
          </p:grpSpPr>
          <p:sp>
            <p:nvSpPr>
              <p:cNvPr id="24" name="Freeform 6"/>
              <p:cNvSpPr>
                <a:spLocks/>
              </p:cNvSpPr>
              <p:nvPr/>
            </p:nvSpPr>
            <p:spPr bwMode="auto">
              <a:xfrm rot="346487">
                <a:off x="806702" y="664682"/>
                <a:ext cx="1740300" cy="122018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3">
                    <a:lumMod val="75000"/>
                  </a:schemeClr>
                </a:solidFill>
                <a:round/>
                <a:headEnd/>
                <a:tailEnd/>
              </a:ln>
              <a:effectLst>
                <a:glow rad="1397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78" y="622637"/>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18045" y="3806588"/>
              <a:ext cx="1504314" cy="1291106"/>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一听到枪声，多利马上扑在妻子身上为她挡住扫射过来的子弹。</a:t>
              </a:r>
            </a:p>
            <a:p>
              <a:pPr algn="just" eaLnBrk="0" hangingPunct="0">
                <a:lnSpc>
                  <a:spcPct val="85000"/>
                </a:lnSpc>
              </a:pPr>
              <a:endParaRPr kumimoji="1" lang="zh-CN" altLang="en-US" sz="26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319429" y="2470216"/>
            <a:ext cx="4833025" cy="3024308"/>
            <a:chOff x="3388621" y="3501427"/>
            <a:chExt cx="1757865" cy="1572824"/>
          </a:xfrm>
        </p:grpSpPr>
        <p:grpSp>
          <p:nvGrpSpPr>
            <p:cNvPr id="27" name="Group 21"/>
            <p:cNvGrpSpPr>
              <a:grpSpLocks/>
            </p:cNvGrpSpPr>
            <p:nvPr/>
          </p:nvGrpSpPr>
          <p:grpSpPr bwMode="auto">
            <a:xfrm rot="-396937">
              <a:off x="3388621" y="3501427"/>
              <a:ext cx="1757865" cy="1572824"/>
              <a:chOff x="777673" y="552007"/>
              <a:chExt cx="1757865" cy="157282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45919" y="3792039"/>
              <a:ext cx="1592555" cy="1109233"/>
            </a:xfrm>
            <a:prstGeom prst="rect">
              <a:avLst/>
            </a:prstGeom>
            <a:noFill/>
            <a:ln w="9525">
              <a:noFill/>
              <a:miter lim="800000"/>
              <a:headEnd/>
              <a:tailEnd/>
            </a:ln>
          </p:spPr>
          <p:txBody>
            <a:bodyPr wrap="square">
              <a:spAutoFit/>
            </a:bodyPr>
            <a:lstStyle/>
            <a:p>
              <a:pPr marL="365125" indent="-365125" algn="just" eaLnBrk="0" hangingPunct="0">
                <a:lnSpc>
                  <a:spcPct val="85000"/>
                </a:lnSpc>
              </a:pPr>
              <a:r>
                <a:rPr kumimoji="1" lang="en-US" altLang="zh-CN" sz="2600" dirty="0">
                  <a:solidFill>
                    <a:srgbClr val="8E0000"/>
                  </a:solidFill>
                  <a:latin typeface="Helvetica"/>
                  <a:ea typeface="楷体"/>
                  <a:cs typeface="华文新魏" pitchFamily="2" charset="-122"/>
                </a:rPr>
                <a:t>c. </a:t>
              </a:r>
              <a:r>
                <a:rPr kumimoji="1" lang="en-US" altLang="zh-CN" sz="2600" dirty="0" smtClean="0">
                  <a:solidFill>
                    <a:srgbClr val="8E0000"/>
                  </a:solidFill>
                  <a:latin typeface="Helvetica"/>
                  <a:ea typeface="楷体"/>
                  <a:cs typeface="华文新魏" pitchFamily="2" charset="-122"/>
                </a:rPr>
                <a:t>… when Dory heard shots ring out he immediately fell on top of his wife to shield her from the hail of bullets. (Para. 3, L2)</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sp>
        <p:nvSpPr>
          <p:cNvPr id="22" name="TextBox 21"/>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grpSp>
        <p:nvGrpSpPr>
          <p:cNvPr id="29" name="组合 28"/>
          <p:cNvGrpSpPr/>
          <p:nvPr/>
        </p:nvGrpSpPr>
        <p:grpSpPr>
          <a:xfrm>
            <a:off x="0" y="0"/>
            <a:ext cx="3779912" cy="1152127"/>
            <a:chOff x="0" y="0"/>
            <a:chExt cx="3779912" cy="1152127"/>
          </a:xfrm>
        </p:grpSpPr>
        <p:pic>
          <p:nvPicPr>
            <p:cNvPr id="3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TextBox 30"/>
            <p:cNvSpPr txBox="1"/>
            <p:nvPr/>
          </p:nvSpPr>
          <p:spPr>
            <a:xfrm>
              <a:off x="206685" y="499165"/>
              <a:ext cx="2507927" cy="400110"/>
            </a:xfrm>
            <a:prstGeom prst="rect">
              <a:avLst/>
            </a:prstGeom>
            <a:noFill/>
          </p:spPr>
          <p:txBody>
            <a:bodyPr wrap="square" rtlCol="0">
              <a:spAutoFit/>
            </a:bodyPr>
            <a:lstStyle/>
            <a:p>
              <a:r>
                <a:rPr lang="en-US" altLang="zh-CN" sz="20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295940" y="1963946"/>
            <a:ext cx="6001743" cy="3975559"/>
            <a:chOff x="295940" y="1830541"/>
            <a:chExt cx="6001743" cy="3975559"/>
          </a:xfrm>
        </p:grpSpPr>
        <p:grpSp>
          <p:nvGrpSpPr>
            <p:cNvPr id="32" name="Group 21"/>
            <p:cNvGrpSpPr>
              <a:grpSpLocks/>
            </p:cNvGrpSpPr>
            <p:nvPr/>
          </p:nvGrpSpPr>
          <p:grpSpPr bwMode="auto">
            <a:xfrm rot="20085418">
              <a:off x="295940" y="1830541"/>
              <a:ext cx="6001743" cy="3975559"/>
              <a:chOff x="784155" y="418612"/>
              <a:chExt cx="1969213" cy="1937445"/>
            </a:xfrm>
          </p:grpSpPr>
          <p:sp>
            <p:nvSpPr>
              <p:cNvPr id="34"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85659" y="418612"/>
                <a:ext cx="1967709" cy="188982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0422355">
              <a:off x="370450" y="2009440"/>
              <a:ext cx="5802546" cy="3293209"/>
            </a:xfrm>
            <a:prstGeom prst="rect">
              <a:avLst/>
            </a:prstGeom>
            <a:noFill/>
            <a:ln w="9525">
              <a:noFill/>
              <a:miter lim="800000"/>
              <a:headEnd/>
              <a:tailEnd/>
            </a:ln>
          </p:spPr>
          <p:txBody>
            <a:bodyPr wrap="square">
              <a:spAutoFit/>
            </a:bodyPr>
            <a:lstStyle/>
            <a:p>
              <a:pPr marL="441325" indent="-441325">
                <a:lnSpc>
                  <a:spcPct val="80000"/>
                </a:lnSpc>
                <a:defRPr/>
              </a:pPr>
              <a:r>
                <a:rPr kumimoji="1" lang="en-US" altLang="zh-CN" sz="2600" dirty="0">
                  <a:solidFill>
                    <a:srgbClr val="8E0000"/>
                  </a:solidFill>
                  <a:latin typeface="Helvetica"/>
                  <a:ea typeface="楷体"/>
                  <a:cs typeface="华文新魏" pitchFamily="2" charset="-122"/>
                </a:rPr>
                <a:t>d. </a:t>
              </a:r>
              <a:r>
                <a:rPr kumimoji="1" lang="en-US" altLang="zh-CN" sz="2600" dirty="0" smtClean="0">
                  <a:solidFill>
                    <a:srgbClr val="8E0000"/>
                  </a:solidFill>
                  <a:latin typeface="Helvetica"/>
                  <a:ea typeface="楷体"/>
                  <a:cs typeface="华文新魏" pitchFamily="2" charset="-122"/>
                </a:rPr>
                <a:t>In Toronto, Canada, downtown life stopped when more than 11,000 police and other emergency responders marched solemnly through the streets to honor policeman, Sergeant Ryan Russell, a 35-year-old “good man and good cop”, who believed deeply in his commitment to protect and serve. (Para. 6, L1)</a:t>
              </a:r>
              <a:endParaRPr kumimoji="1" lang="en-US" altLang="zh-CN" sz="2600" dirty="0">
                <a:solidFill>
                  <a:srgbClr val="8E0000"/>
                </a:solidFill>
                <a:latin typeface="Helvetica"/>
                <a:ea typeface="楷体"/>
                <a:cs typeface="华文新魏" pitchFamily="2" charset="-122"/>
              </a:endParaRPr>
            </a:p>
          </p:txBody>
        </p:sp>
      </p:grpSp>
      <p:grpSp>
        <p:nvGrpSpPr>
          <p:cNvPr id="23" name="组合 22"/>
          <p:cNvGrpSpPr/>
          <p:nvPr/>
        </p:nvGrpSpPr>
        <p:grpSpPr>
          <a:xfrm>
            <a:off x="4839658" y="1483417"/>
            <a:ext cx="4365139" cy="3167611"/>
            <a:chOff x="4839658" y="1483417"/>
            <a:chExt cx="4365139" cy="3167611"/>
          </a:xfrm>
        </p:grpSpPr>
        <p:grpSp>
          <p:nvGrpSpPr>
            <p:cNvPr id="20" name="Group 21"/>
            <p:cNvGrpSpPr>
              <a:grpSpLocks/>
            </p:cNvGrpSpPr>
            <p:nvPr/>
          </p:nvGrpSpPr>
          <p:grpSpPr bwMode="auto">
            <a:xfrm rot="475722">
              <a:off x="4839658" y="1483417"/>
              <a:ext cx="4365139" cy="3167611"/>
              <a:chOff x="782611" y="622817"/>
              <a:chExt cx="1761974" cy="1314597"/>
            </a:xfrm>
          </p:grpSpPr>
          <p:sp>
            <p:nvSpPr>
              <p:cNvPr id="22"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82465" y="622438"/>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812659">
              <a:off x="4947827" y="1840469"/>
              <a:ext cx="3927193" cy="2653034"/>
            </a:xfrm>
            <a:prstGeom prst="rect">
              <a:avLst/>
            </a:prstGeom>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80000"/>
                </a:lnSpc>
                <a:defRPr/>
              </a:pPr>
              <a:r>
                <a:rPr kumimoji="1" lang="zh-CN" altLang="en-US" sz="2600" dirty="0" smtClean="0">
                  <a:solidFill>
                    <a:srgbClr val="000000"/>
                  </a:solidFill>
                  <a:latin typeface="华文行楷" pitchFamily="2" charset="-122"/>
                  <a:ea typeface="华文行楷" pitchFamily="2" charset="-122"/>
                  <a:cs typeface="华文新魏" pitchFamily="2" charset="-122"/>
                </a:rPr>
                <a:t>在加拿大多伦多市，</a:t>
              </a:r>
              <a:r>
                <a:rPr kumimoji="1" lang="en-US" altLang="zh-CN" sz="2600" dirty="0" smtClean="0">
                  <a:solidFill>
                    <a:srgbClr val="000000"/>
                  </a:solidFill>
                  <a:latin typeface="华文行楷" pitchFamily="2" charset="-122"/>
                  <a:ea typeface="华文行楷" pitchFamily="2" charset="-122"/>
                  <a:cs typeface="华文新魏" pitchFamily="2" charset="-122"/>
                </a:rPr>
                <a:t>11,000</a:t>
              </a:r>
              <a:r>
                <a:rPr kumimoji="1" lang="zh-CN" altLang="en-US" sz="2600" dirty="0" smtClean="0">
                  <a:solidFill>
                    <a:srgbClr val="000000"/>
                  </a:solidFill>
                  <a:latin typeface="华文行楷" pitchFamily="2" charset="-122"/>
                  <a:ea typeface="华文行楷" pitchFamily="2" charset="-122"/>
                  <a:cs typeface="华文新魏" pitchFamily="2" charset="-122"/>
                </a:rPr>
                <a:t>多名警察和其他应急人员肃穆地在大街上游行，纪念一位具有高度保护和服务意识的“好男人和好警察”、</a:t>
              </a:r>
              <a:r>
                <a:rPr kumimoji="1" lang="en-US" altLang="zh-CN" sz="2600" dirty="0" smtClean="0">
                  <a:solidFill>
                    <a:srgbClr val="000000"/>
                  </a:solidFill>
                  <a:latin typeface="华文行楷" pitchFamily="2" charset="-122"/>
                  <a:ea typeface="华文行楷" pitchFamily="2" charset="-122"/>
                  <a:cs typeface="华文新魏" pitchFamily="2" charset="-122"/>
                </a:rPr>
                <a:t>35</a:t>
              </a:r>
              <a:r>
                <a:rPr kumimoji="1" lang="zh-CN" altLang="en-US" sz="2600" dirty="0" smtClean="0">
                  <a:solidFill>
                    <a:srgbClr val="000000"/>
                  </a:solidFill>
                  <a:latin typeface="华文行楷" pitchFamily="2" charset="-122"/>
                  <a:ea typeface="华文行楷" pitchFamily="2" charset="-122"/>
                  <a:cs typeface="华文新魏" pitchFamily="2" charset="-122"/>
                </a:rPr>
                <a:t>岁的瑞安</a:t>
              </a:r>
              <a:r>
                <a:rPr kumimoji="1" lang="en-US" altLang="zh-CN" sz="2600" dirty="0" smtClean="0">
                  <a:solidFill>
                    <a:srgbClr val="000000"/>
                  </a:solidFill>
                  <a:latin typeface="华文行楷" pitchFamily="2" charset="-122"/>
                  <a:ea typeface="华文行楷" pitchFamily="2" charset="-122"/>
                  <a:cs typeface="华文新魏" pitchFamily="2" charset="-122"/>
                </a:rPr>
                <a:t>· </a:t>
              </a:r>
              <a:r>
                <a:rPr kumimoji="1" lang="zh-CN" altLang="en-US" sz="2600" dirty="0" smtClean="0">
                  <a:solidFill>
                    <a:srgbClr val="000000"/>
                  </a:solidFill>
                  <a:latin typeface="华文行楷" pitchFamily="2" charset="-122"/>
                  <a:ea typeface="华文行楷" pitchFamily="2" charset="-122"/>
                  <a:cs typeface="华文新魏" pitchFamily="2" charset="-122"/>
                </a:rPr>
                <a:t>罗素警佐。当时整个市中心的其他活动都停止了。</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25" name="TextBox 24"/>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grpSp>
        <p:nvGrpSpPr>
          <p:cNvPr id="26" name="组合 25"/>
          <p:cNvGrpSpPr/>
          <p:nvPr/>
        </p:nvGrpSpPr>
        <p:grpSpPr>
          <a:xfrm>
            <a:off x="0" y="0"/>
            <a:ext cx="3779912" cy="1152127"/>
            <a:chOff x="0" y="0"/>
            <a:chExt cx="3779912" cy="1152127"/>
          </a:xfrm>
        </p:grpSpPr>
        <p:pic>
          <p:nvPicPr>
            <p:cNvPr id="2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 name="TextBox 27"/>
            <p:cNvSpPr txBox="1"/>
            <p:nvPr/>
          </p:nvSpPr>
          <p:spPr>
            <a:xfrm>
              <a:off x="206685" y="499165"/>
              <a:ext cx="2507927" cy="400110"/>
            </a:xfrm>
            <a:prstGeom prst="rect">
              <a:avLst/>
            </a:prstGeom>
            <a:noFill/>
          </p:spPr>
          <p:txBody>
            <a:bodyPr wrap="square" rtlCol="0">
              <a:spAutoFit/>
            </a:bodyPr>
            <a:lstStyle/>
            <a:p>
              <a:r>
                <a:rPr lang="en-US" altLang="zh-CN" sz="20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2" name="组合 21"/>
          <p:cNvGrpSpPr/>
          <p:nvPr/>
        </p:nvGrpSpPr>
        <p:grpSpPr>
          <a:xfrm>
            <a:off x="0" y="0"/>
            <a:ext cx="3779912" cy="1152127"/>
            <a:chOff x="0" y="0"/>
            <a:chExt cx="3779912" cy="1152127"/>
          </a:xfrm>
        </p:grpSpPr>
        <p:pic>
          <p:nvPicPr>
            <p:cNvPr id="1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206685" y="499165"/>
              <a:ext cx="2507927" cy="400110"/>
            </a:xfrm>
            <a:prstGeom prst="rect">
              <a:avLst/>
            </a:prstGeom>
            <a:noFill/>
          </p:spPr>
          <p:txBody>
            <a:bodyPr wrap="square" rtlCol="0">
              <a:spAutoFit/>
            </a:bodyPr>
            <a:lstStyle/>
            <a:p>
              <a:r>
                <a:rPr lang="en-US" altLang="zh-CN" sz="20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grpSp>
        <p:nvGrpSpPr>
          <p:cNvPr id="20" name="组合 19"/>
          <p:cNvGrpSpPr/>
          <p:nvPr/>
        </p:nvGrpSpPr>
        <p:grpSpPr>
          <a:xfrm>
            <a:off x="500034" y="2143116"/>
            <a:ext cx="4775507" cy="4698802"/>
            <a:chOff x="352990" y="1933918"/>
            <a:chExt cx="4775507" cy="4698802"/>
          </a:xfrm>
        </p:grpSpPr>
        <p:grpSp>
          <p:nvGrpSpPr>
            <p:cNvPr id="27" name="Group 21"/>
            <p:cNvGrpSpPr>
              <a:grpSpLocks/>
            </p:cNvGrpSpPr>
            <p:nvPr/>
          </p:nvGrpSpPr>
          <p:grpSpPr bwMode="auto">
            <a:xfrm rot="20085418">
              <a:off x="493691" y="1933918"/>
              <a:ext cx="4634806" cy="4698802"/>
              <a:chOff x="781668" y="623736"/>
              <a:chExt cx="1786423" cy="1732321"/>
            </a:xfrm>
          </p:grpSpPr>
          <p:sp>
            <p:nvSpPr>
              <p:cNvPr id="36"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1668" y="623736"/>
                <a:ext cx="1786423" cy="132504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0422355">
              <a:off x="352990" y="2123833"/>
              <a:ext cx="4330321" cy="3293209"/>
            </a:xfrm>
            <a:prstGeom prst="rect">
              <a:avLst/>
            </a:prstGeom>
            <a:noFill/>
            <a:ln w="9525">
              <a:noFill/>
              <a:miter lim="800000"/>
              <a:headEnd/>
              <a:tailEnd/>
            </a:ln>
          </p:spPr>
          <p:txBody>
            <a:bodyPr wrap="square">
              <a:spAutoFit/>
            </a:bodyPr>
            <a:lstStyle/>
            <a:p>
              <a:pPr marL="441325" indent="-441325" algn="just">
                <a:defRPr/>
              </a:pPr>
              <a:r>
                <a:rPr kumimoji="1" lang="en-US" altLang="zh-CN" sz="2600" dirty="0" smtClean="0">
                  <a:solidFill>
                    <a:srgbClr val="8E0000"/>
                  </a:solidFill>
                  <a:latin typeface="Helvetica"/>
                  <a:ea typeface="楷体"/>
                  <a:cs typeface="华文新魏" pitchFamily="2" charset="-122"/>
                </a:rPr>
                <a:t>e. He made the choice not to be bitter, and worked hard as South Africa’s first black president to establish harmony and helped society reconcile its conflicted past. (Para. 7, L4)</a:t>
              </a:r>
              <a:endParaRPr kumimoji="1" lang="en-US" altLang="zh-CN" sz="2600" dirty="0">
                <a:solidFill>
                  <a:srgbClr val="8E0000"/>
                </a:solidFill>
                <a:latin typeface="Helvetica"/>
                <a:ea typeface="楷体"/>
                <a:cs typeface="华文新魏" pitchFamily="2" charset="-122"/>
              </a:endParaRPr>
            </a:p>
          </p:txBody>
        </p:sp>
      </p:grpSp>
      <p:sp>
        <p:nvSpPr>
          <p:cNvPr id="15" name="TextBox 14"/>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pic>
        <p:nvPicPr>
          <p:cNvPr id="21" name="Picture 4">
            <a:hlinkClick r:id="rId6" action="ppaction://hlinksldjump"/>
          </p:cNvPr>
          <p:cNvPicPr>
            <a:picLocks noChangeAspect="1" noChangeArrowheads="1"/>
          </p:cNvPicPr>
          <p:nvPr/>
        </p:nvPicPr>
        <p:blipFill>
          <a:blip r:embed="rId7" cstate="print"/>
          <a:srcRect/>
          <a:stretch>
            <a:fillRect/>
          </a:stretch>
        </p:blipFill>
        <p:spPr bwMode="auto">
          <a:xfrm>
            <a:off x="8351867" y="6181725"/>
            <a:ext cx="434975" cy="458788"/>
          </a:xfrm>
          <a:prstGeom prst="rect">
            <a:avLst/>
          </a:prstGeom>
          <a:noFill/>
          <a:ln w="9525">
            <a:noFill/>
            <a:miter lim="800000"/>
            <a:headEnd/>
            <a:tailEnd/>
          </a:ln>
        </p:spPr>
      </p:pic>
      <p:grpSp>
        <p:nvGrpSpPr>
          <p:cNvPr id="18" name="Group 35"/>
          <p:cNvGrpSpPr>
            <a:grpSpLocks/>
          </p:cNvGrpSpPr>
          <p:nvPr/>
        </p:nvGrpSpPr>
        <p:grpSpPr bwMode="auto">
          <a:xfrm rot="872659">
            <a:off x="4971963" y="1806643"/>
            <a:ext cx="3738257" cy="3259812"/>
            <a:chOff x="3386795" y="3571819"/>
            <a:chExt cx="1761974" cy="1669986"/>
          </a:xfrm>
        </p:grpSpPr>
        <p:grpSp>
          <p:nvGrpSpPr>
            <p:cNvPr id="19" name="Group 21"/>
            <p:cNvGrpSpPr>
              <a:grpSpLocks/>
            </p:cNvGrpSpPr>
            <p:nvPr/>
          </p:nvGrpSpPr>
          <p:grpSpPr bwMode="auto">
            <a:xfrm rot="-396937">
              <a:off x="3386795" y="3571819"/>
              <a:ext cx="1761974" cy="1314597"/>
              <a:chOff x="782611" y="622817"/>
              <a:chExt cx="1761974" cy="1314597"/>
            </a:xfrm>
          </p:grpSpPr>
          <p:sp>
            <p:nvSpPr>
              <p:cNvPr id="24"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65" y="622438"/>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445558" y="3759684"/>
              <a:ext cx="1645162" cy="1482121"/>
            </a:xfrm>
            <a:prstGeom prst="rect">
              <a:avLst/>
            </a:prstGeom>
            <a:noFill/>
            <a:ln w="9525">
              <a:noFill/>
              <a:miter lim="800000"/>
              <a:headEnd/>
              <a:tailEnd/>
            </a:ln>
          </p:spPr>
          <p:txBody>
            <a:bodyPr wrap="square">
              <a:spAutoFit/>
            </a:bodyPr>
            <a:lstStyle/>
            <a:p>
              <a:pPr algn="just">
                <a:defRPr/>
              </a:pPr>
              <a:r>
                <a:rPr kumimoji="1" lang="zh-CN" altLang="en-US" sz="2600" dirty="0" smtClean="0">
                  <a:solidFill>
                    <a:srgbClr val="000000"/>
                  </a:solidFill>
                  <a:latin typeface="华文行楷" pitchFamily="2" charset="-122"/>
                  <a:ea typeface="华文行楷" pitchFamily="2" charset="-122"/>
                  <a:cs typeface="华文新魏" pitchFamily="2" charset="-122"/>
                </a:rPr>
                <a:t>他没有抱怨，作为南非第一位黑人总统，他努力奋斗，致力于创建和谐国家，促进社会化解以往的矛盾。</a:t>
              </a:r>
            </a:p>
            <a:p>
              <a:pPr algn="just">
                <a:defRPr/>
              </a:pPr>
              <a:endParaRPr kumimoji="1" lang="zh-CN" altLang="en-US" sz="2600" dirty="0" smtClean="0">
                <a:solidFill>
                  <a:srgbClr val="000000"/>
                </a:solidFill>
                <a:latin typeface="华文行楷" pitchFamily="2" charset="-122"/>
                <a:ea typeface="华文行楷" pitchFamily="2" charset="-122"/>
                <a:cs typeface="华文新魏" pitchFamily="2" charset="-122"/>
              </a:endParaRPr>
            </a:p>
            <a:p>
              <a:pPr algn="just" fontAlgn="auto">
                <a:spcBef>
                  <a:spcPts val="0"/>
                </a:spcBef>
                <a:spcAft>
                  <a:spcPts val="0"/>
                </a:spcAft>
                <a:defRPr/>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Tree>
    <p:extLst>
      <p:ext uri="{BB962C8B-B14F-4D97-AF65-F5344CB8AC3E}">
        <p14:creationId xmlns:p14="http://schemas.microsoft.com/office/powerpoint/2010/main" xmlns="" val="204007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4"/>
            <a:ext cx="3779838" cy="1152525"/>
            <a:chOff x="0" y="-24"/>
            <a:chExt cx="3779838" cy="1152525"/>
          </a:xfrm>
        </p:grpSpPr>
        <p:pic>
          <p:nvPicPr>
            <p:cNvPr id="257033" name="Picture 2"/>
            <p:cNvPicPr>
              <a:picLocks noChangeAspect="1" noChangeArrowheads="1"/>
            </p:cNvPicPr>
            <p:nvPr/>
          </p:nvPicPr>
          <p:blipFill>
            <a:blip r:embed="rId2" cstate="print"/>
            <a:srcRect/>
            <a:stretch>
              <a:fillRect/>
            </a:stretch>
          </p:blipFill>
          <p:spPr bwMode="auto">
            <a:xfrm>
              <a:off x="0" y="-24"/>
              <a:ext cx="3779838" cy="1152525"/>
            </a:xfrm>
            <a:prstGeom prst="rect">
              <a:avLst/>
            </a:prstGeom>
            <a:noFill/>
            <a:ln w="9525">
              <a:noFill/>
              <a:miter lim="800000"/>
              <a:headEnd/>
              <a:tailEnd/>
            </a:ln>
          </p:spPr>
        </p:pic>
        <p:sp>
          <p:nvSpPr>
            <p:cNvPr id="12" name="TextBox 11"/>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1" name="Text Box 18"/>
          <p:cNvSpPr txBox="1">
            <a:spLocks noChangeArrowheads="1"/>
          </p:cNvSpPr>
          <p:nvPr/>
        </p:nvSpPr>
        <p:spPr bwMode="auto">
          <a:xfrm>
            <a:off x="785786" y="1620669"/>
            <a:ext cx="7429552"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AutoNum type="arabicPlain"/>
            </a:pPr>
            <a:r>
              <a:rPr lang="en-US" altLang="zh-CN" sz="2600" b="0" dirty="0" smtClean="0">
                <a:solidFill>
                  <a:schemeClr val="tx1"/>
                </a:solidFill>
                <a:latin typeface="Helvetica" pitchFamily="34" charset="0"/>
              </a:rPr>
              <a:t>How do you define a hero?</a:t>
            </a:r>
          </a:p>
          <a:p>
            <a:pPr marL="457200" indent="-457200" eaLnBrk="1" hangingPunct="1"/>
            <a:endParaRPr lang="en-US" altLang="zh-CN" sz="2600" b="0" dirty="0">
              <a:solidFill>
                <a:schemeClr val="tx1"/>
              </a:solidFill>
              <a:latin typeface="Helvetica" pitchFamily="34" charset="0"/>
            </a:endParaRPr>
          </a:p>
          <a:p>
            <a:pPr algn="just" eaLnBrk="1" hangingPunct="1"/>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85786" y="2357430"/>
            <a:ext cx="7429552"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FontTx/>
              <a:buAutoNum type="arabicPlain" startAt="2"/>
            </a:pPr>
            <a:r>
              <a:rPr lang="en-US" altLang="zh-CN" sz="2600" b="0" dirty="0" smtClean="0">
                <a:solidFill>
                  <a:schemeClr val="tx1"/>
                </a:solidFill>
                <a:latin typeface="Helvetica" pitchFamily="34" charset="0"/>
              </a:rPr>
              <a:t>Do you think people who give their life to save their family members should be considered heroes? Why or why not?</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785786" y="3786190"/>
            <a:ext cx="7429552"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buFontTx/>
              <a:buAutoNum type="arabicPlain" startAt="3"/>
            </a:pPr>
            <a:r>
              <a:rPr lang="en-US" altLang="zh-CN" sz="2600" b="0" dirty="0" smtClean="0">
                <a:solidFill>
                  <a:schemeClr val="tx1"/>
                </a:solidFill>
                <a:latin typeface="Helvetica" pitchFamily="34" charset="0"/>
              </a:rPr>
              <a:t>What do you think we should do to honor heroes?</a:t>
            </a:r>
          </a:p>
          <a:p>
            <a:pPr marL="457200" indent="-457200" algn="just" eaLnBrk="1" hangingPunct="1">
              <a:buFontTx/>
              <a:buAutoNum type="arabicPlain" startAt="3"/>
            </a:pPr>
            <a:endParaRPr lang="en-US" altLang="zh-CN" sz="2600" b="0" dirty="0">
              <a:solidFill>
                <a:schemeClr val="tx1"/>
              </a:solidFill>
              <a:latin typeface="Helvetica" pitchFamily="34" charset="0"/>
            </a:endParaRPr>
          </a:p>
        </p:txBody>
      </p:sp>
      <p:sp>
        <p:nvSpPr>
          <p:cNvPr id="26" name="TextBox 2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pic>
        <p:nvPicPr>
          <p:cNvPr id="15"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979469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642910" y="2663171"/>
            <a:ext cx="7548557" cy="2308324"/>
          </a:xfrm>
          <a:prstGeom prst="rect">
            <a:avLst/>
          </a:prstGeom>
          <a:noFill/>
          <a:ln w="9525">
            <a:noFill/>
            <a:miter lim="800000"/>
            <a:headEnd/>
            <a:tailEnd/>
          </a:ln>
        </p:spPr>
        <p:txBody>
          <a:bodyPr wrap="square">
            <a:spAutoFit/>
          </a:bodyPr>
          <a:lstStyle/>
          <a:p>
            <a:pPr marL="514350" indent="-514350" algn="just">
              <a:lnSpc>
                <a:spcPct val="120000"/>
              </a:lnSpc>
              <a:defRPr/>
            </a:pPr>
            <a:r>
              <a:rPr lang="en-US" altLang="zh-CN" sz="2400" dirty="0" smtClean="0">
                <a:latin typeface="Helvetica"/>
                <a:ea typeface="楷体_GB2312" pitchFamily="49" charset="-122"/>
              </a:rPr>
              <a:t>  In my view, a hero is someone who:</a:t>
            </a:r>
          </a:p>
          <a:p>
            <a:pPr marL="514350" indent="-514350" algn="just">
              <a:lnSpc>
                <a:spcPct val="120000"/>
              </a:lnSpc>
              <a:defRPr/>
            </a:pPr>
            <a:r>
              <a:rPr lang="en-US" altLang="zh-CN" sz="2400" dirty="0" smtClean="0">
                <a:latin typeface="Helvetica"/>
                <a:ea typeface="楷体_GB2312" pitchFamily="49" charset="-122"/>
              </a:rPr>
              <a:t>  • is brave or even risks their life in face of danger;</a:t>
            </a:r>
          </a:p>
          <a:p>
            <a:pPr marL="514350" indent="-514350" algn="just">
              <a:lnSpc>
                <a:spcPct val="120000"/>
              </a:lnSpc>
              <a:defRPr/>
            </a:pPr>
            <a:r>
              <a:rPr lang="en-US" altLang="zh-CN" sz="2400" dirty="0" smtClean="0">
                <a:latin typeface="Helvetica"/>
                <a:ea typeface="楷体_GB2312" pitchFamily="49" charset="-122"/>
              </a:rPr>
              <a:t>  • saves others in trouble;</a:t>
            </a:r>
          </a:p>
          <a:p>
            <a:pPr marL="514350" indent="-514350" algn="just">
              <a:lnSpc>
                <a:spcPct val="120000"/>
              </a:lnSpc>
              <a:defRPr/>
            </a:pPr>
            <a:r>
              <a:rPr lang="en-US" altLang="zh-CN" sz="2400" dirty="0" smtClean="0">
                <a:latin typeface="Helvetica"/>
                <a:ea typeface="楷体_GB2312" pitchFamily="49" charset="-122"/>
              </a:rPr>
              <a:t>  • shows great courage when others hesitate or fear;</a:t>
            </a:r>
          </a:p>
          <a:p>
            <a:pPr marL="514350" indent="-514350" algn="just">
              <a:lnSpc>
                <a:spcPct val="120000"/>
              </a:lnSpc>
              <a:defRPr/>
            </a:pPr>
            <a:r>
              <a:rPr lang="en-US" altLang="zh-CN" sz="2400" dirty="0" smtClean="0">
                <a:latin typeface="Helvetica"/>
                <a:ea typeface="楷体_GB2312" pitchFamily="49" charset="-122"/>
              </a:rPr>
              <a:t>  • sacrifices themselves for others.</a:t>
            </a:r>
            <a:endParaRPr lang="zh-CN" altLang="en-US" sz="2400" dirty="0">
              <a:latin typeface="Helvetica"/>
              <a:ea typeface="楷体_GB2312" pitchFamily="49" charset="-122"/>
            </a:endParaRPr>
          </a:p>
        </p:txBody>
      </p:sp>
      <p:sp>
        <p:nvSpPr>
          <p:cNvPr id="9" name="圆角矩形 8"/>
          <p:cNvSpPr/>
          <p:nvPr/>
        </p:nvSpPr>
        <p:spPr>
          <a:xfrm>
            <a:off x="428596" y="2151097"/>
            <a:ext cx="7971120" cy="3206730"/>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8" y="1334990"/>
            <a:ext cx="7691886" cy="461665"/>
          </a:xfrm>
          <a:prstGeom prst="rect">
            <a:avLst/>
          </a:prstGeom>
          <a:noFill/>
          <a:ln w="9525">
            <a:noFill/>
            <a:miter lim="800000"/>
            <a:headEnd/>
            <a:tailEnd/>
          </a:ln>
        </p:spPr>
        <p:txBody>
          <a:bodyPr wrap="square">
            <a:spAutoFit/>
          </a:bodyPr>
          <a:lstStyle/>
          <a:p>
            <a:pPr marL="457200" indent="-457200" algn="just">
              <a:buFontTx/>
              <a:buAutoNum type="arabicPeriod"/>
            </a:pPr>
            <a:r>
              <a:rPr lang="en-US" altLang="zh-CN" sz="2400" dirty="0" smtClean="0">
                <a:latin typeface="Helvetica" pitchFamily="34" charset="0"/>
              </a:rPr>
              <a:t>How do you define a hero?</a:t>
            </a:r>
            <a:endParaRPr lang="en-US" altLang="zh-CN" sz="2400" dirty="0">
              <a:solidFill>
                <a:srgbClr val="1C1C1C"/>
              </a:solidFill>
            </a:endParaRPr>
          </a:p>
        </p:txBody>
      </p:sp>
      <p:pic>
        <p:nvPicPr>
          <p:cNvPr id="1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85720" y="1714488"/>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48904" y="2082659"/>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9" name="TextBox 18"/>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grpSp>
        <p:nvGrpSpPr>
          <p:cNvPr id="20" name="组合 19"/>
          <p:cNvGrpSpPr/>
          <p:nvPr/>
        </p:nvGrpSpPr>
        <p:grpSpPr>
          <a:xfrm>
            <a:off x="0" y="-24"/>
            <a:ext cx="3779838" cy="1152525"/>
            <a:chOff x="0" y="-24"/>
            <a:chExt cx="3779838" cy="1152525"/>
          </a:xfrm>
        </p:grpSpPr>
        <p:pic>
          <p:nvPicPr>
            <p:cNvPr id="21" name="Picture 2"/>
            <p:cNvPicPr>
              <a:picLocks noChangeAspect="1" noChangeArrowheads="1"/>
            </p:cNvPicPr>
            <p:nvPr/>
          </p:nvPicPr>
          <p:blipFill>
            <a:blip r:embed="rId3" cstate="print"/>
            <a:srcRect/>
            <a:stretch>
              <a:fillRect/>
            </a:stretch>
          </p:blipFill>
          <p:spPr bwMode="auto">
            <a:xfrm>
              <a:off x="0" y="-24"/>
              <a:ext cx="3779838" cy="1152525"/>
            </a:xfrm>
            <a:prstGeom prst="rect">
              <a:avLst/>
            </a:prstGeom>
            <a:noFill/>
            <a:ln w="9525">
              <a:noFill/>
              <a:miter lim="800000"/>
              <a:headEnd/>
              <a:tailEnd/>
            </a:ln>
          </p:spPr>
        </p:pic>
        <p:sp>
          <p:nvSpPr>
            <p:cNvPr id="22" name="TextBox 21"/>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57224" y="2428868"/>
            <a:ext cx="7715304" cy="292895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44389"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2" y="1957389"/>
            <a:ext cx="1218349" cy="971545"/>
          </a:xfrm>
          <a:prstGeom prst="rect">
            <a:avLst/>
          </a:prstGeom>
          <a:noFill/>
          <a:ln w="9525">
            <a:noFill/>
            <a:miter lim="800000"/>
            <a:headEnd/>
            <a:tailEnd/>
          </a:ln>
        </p:spPr>
      </p:pic>
      <p:sp>
        <p:nvSpPr>
          <p:cNvPr id="17" name="TextBox 16">
            <a:hlinkClick r:id="rId4" action="ppaction://hlinksldjump"/>
          </p:cNvPr>
          <p:cNvSpPr txBox="1"/>
          <p:nvPr/>
        </p:nvSpPr>
        <p:spPr>
          <a:xfrm>
            <a:off x="714348" y="2181220"/>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1" name="TextBox 10"/>
          <p:cNvSpPr txBox="1">
            <a:spLocks noChangeArrowheads="1"/>
          </p:cNvSpPr>
          <p:nvPr/>
        </p:nvSpPr>
        <p:spPr bwMode="auto">
          <a:xfrm>
            <a:off x="1000100" y="2428868"/>
            <a:ext cx="7929586" cy="2677656"/>
          </a:xfrm>
          <a:prstGeom prst="rect">
            <a:avLst/>
          </a:prstGeom>
          <a:noFill/>
          <a:ln w="9525">
            <a:noFill/>
            <a:miter lim="800000"/>
            <a:headEnd/>
            <a:tailEnd/>
          </a:ln>
        </p:spPr>
        <p:txBody>
          <a:bodyPr wrap="square">
            <a:spAutoFit/>
          </a:bodyPr>
          <a:lstStyle/>
          <a:p>
            <a:pPr>
              <a:defRPr/>
            </a:pPr>
            <a:endParaRPr lang="en-US" altLang="zh-CN" sz="2400" dirty="0" smtClean="0">
              <a:latin typeface="Helvetica"/>
              <a:ea typeface="Cambria Math" pitchFamily="18" charset="0"/>
              <a:cs typeface="Arial" charset="0"/>
            </a:endParaRPr>
          </a:p>
          <a:p>
            <a:pPr marL="342900" indent="-342900">
              <a:buFont typeface="Arial" pitchFamily="34" charset="0"/>
              <a:buChar char="•"/>
              <a:defRPr/>
            </a:pPr>
            <a:r>
              <a:rPr lang="en-US" altLang="zh-CN" sz="2400" dirty="0" smtClean="0">
                <a:latin typeface="Helvetica"/>
                <a:ea typeface="Cambria Math" pitchFamily="18" charset="0"/>
                <a:cs typeface="Arial" charset="0"/>
              </a:rPr>
              <a:t>A good heart </a:t>
            </a:r>
          </a:p>
          <a:p>
            <a:pPr marL="342900" indent="-342900">
              <a:buFont typeface="Arial" pitchFamily="34" charset="0"/>
              <a:buChar char="•"/>
              <a:defRPr/>
            </a:pPr>
            <a:r>
              <a:rPr lang="en-US" altLang="zh-CN" sz="2400" dirty="0" smtClean="0">
                <a:latin typeface="Helvetica"/>
                <a:ea typeface="Cambria Math" pitchFamily="18" charset="0"/>
                <a:cs typeface="Arial" charset="0"/>
              </a:rPr>
              <a:t>The readiness to lend a hand to people in trouble </a:t>
            </a:r>
          </a:p>
          <a:p>
            <a:pPr marL="342900" indent="-342900">
              <a:buFont typeface="Arial" pitchFamily="34" charset="0"/>
              <a:buChar char="•"/>
              <a:defRPr/>
            </a:pPr>
            <a:r>
              <a:rPr lang="en-US" altLang="zh-CN" sz="2400" dirty="0" smtClean="0">
                <a:latin typeface="Helvetica"/>
                <a:ea typeface="Cambria Math" pitchFamily="18" charset="0"/>
                <a:cs typeface="Arial" charset="0"/>
              </a:rPr>
              <a:t>The courage to risk one’s own life to help others in danger</a:t>
            </a:r>
          </a:p>
          <a:p>
            <a:pPr marL="342900" indent="-342900">
              <a:buFont typeface="Arial" pitchFamily="34" charset="0"/>
              <a:buChar char="•"/>
              <a:defRPr/>
            </a:pPr>
            <a:r>
              <a:rPr lang="en-US" altLang="zh-CN" sz="2400" dirty="0" smtClean="0">
                <a:latin typeface="Helvetica"/>
                <a:ea typeface="Cambria Math" pitchFamily="18" charset="0"/>
                <a:cs typeface="Arial" charset="0"/>
              </a:rPr>
              <a:t>The determination to fight for his own country and people</a:t>
            </a:r>
            <a:endParaRPr lang="en-US" altLang="zh-CN" sz="1800" dirty="0">
              <a:latin typeface="Helvetica"/>
            </a:endParaRPr>
          </a:p>
        </p:txBody>
      </p:sp>
      <p:sp>
        <p:nvSpPr>
          <p:cNvPr id="144401" name="TextBox 22"/>
          <p:cNvSpPr txBox="1">
            <a:spLocks noChangeArrowheads="1"/>
          </p:cNvSpPr>
          <p:nvPr/>
        </p:nvSpPr>
        <p:spPr bwMode="auto">
          <a:xfrm>
            <a:off x="785818" y="1477396"/>
            <a:ext cx="8072462" cy="451406"/>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smtClean="0">
                <a:latin typeface="Helvetica"/>
                <a:ea typeface="Cambria Math" pitchFamily="18" charset="0"/>
                <a:cs typeface="Arial" charset="0"/>
              </a:rPr>
              <a:t>2. What makes a hero in your eyes?</a:t>
            </a:r>
            <a:endParaRPr lang="en-US" altLang="zh-CN" sz="2400" dirty="0">
              <a:latin typeface="Helvetica"/>
              <a:ea typeface="Cambria Math" pitchFamily="18" charset="0"/>
              <a:cs typeface="Arial" charset="0"/>
            </a:endParaRPr>
          </a:p>
        </p:txBody>
      </p:sp>
      <p:pic>
        <p:nvPicPr>
          <p:cNvPr id="10"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137382" y="6026906"/>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矩形 11"/>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pic>
        <p:nvPicPr>
          <p:cNvPr id="14" name="图片 13" descr="1.png"/>
          <p:cNvPicPr>
            <a:picLocks noChangeAspect="1"/>
          </p:cNvPicPr>
          <p:nvPr/>
        </p:nvPicPr>
        <p:blipFill>
          <a:blip r:embed="rId7"/>
          <a:stretch>
            <a:fillRect/>
          </a:stretch>
        </p:blipFill>
        <p:spPr>
          <a:xfrm>
            <a:off x="0" y="0"/>
            <a:ext cx="2803928" cy="1011852"/>
          </a:xfrm>
          <a:prstGeom prst="rect">
            <a:avLst/>
          </a:prstGeom>
        </p:spPr>
      </p:pic>
    </p:spTree>
    <p:extLst>
      <p:ext uri="{BB962C8B-B14F-4D97-AF65-F5344CB8AC3E}">
        <p14:creationId xmlns:p14="http://schemas.microsoft.com/office/powerpoint/2010/main" xmlns="" val="20775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71472" y="2425918"/>
            <a:ext cx="8001056" cy="3755211"/>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0" name="TextBox 19">
            <a:hlinkClick r:id="rId3" action="ppaction://hlinksldjump"/>
          </p:cNvPr>
          <p:cNvSpPr txBox="1"/>
          <p:nvPr/>
        </p:nvSpPr>
        <p:spPr>
          <a:xfrm>
            <a:off x="142844"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714348" y="1142984"/>
            <a:ext cx="7685368" cy="1200329"/>
          </a:xfrm>
          <a:prstGeom prst="rect">
            <a:avLst/>
          </a:prstGeom>
          <a:noFill/>
          <a:ln w="9525">
            <a:noFill/>
            <a:miter lim="800000"/>
            <a:headEnd/>
            <a:tailEnd/>
          </a:ln>
        </p:spPr>
        <p:txBody>
          <a:bodyPr wrap="square">
            <a:spAutoFit/>
          </a:bodyPr>
          <a:lstStyle/>
          <a:p>
            <a:pPr marL="365125" indent="-365125" algn="just"/>
            <a:r>
              <a:rPr lang="en-US" altLang="zh-CN" sz="2400" dirty="0" smtClean="0">
                <a:latin typeface="Helvetica"/>
                <a:ea typeface="楷体_GB2312" pitchFamily="49" charset="-122"/>
              </a:rPr>
              <a:t>2. Do you think people who give their life to save their family members should be considered heroes? Why or why not?</a:t>
            </a:r>
            <a:endParaRPr lang="en-US" altLang="zh-CN" sz="2400" dirty="0">
              <a:solidFill>
                <a:srgbClr val="1C1C1C"/>
              </a:solidFill>
            </a:endParaRPr>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6312" y="2057748"/>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309496" y="2425919"/>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p:nvPr/>
        </p:nvSpPr>
        <p:spPr>
          <a:xfrm>
            <a:off x="927519" y="2500306"/>
            <a:ext cx="7645009" cy="3748719"/>
          </a:xfrm>
          <a:prstGeom prst="rect">
            <a:avLst/>
          </a:prstGeom>
          <a:noFill/>
        </p:spPr>
        <p:txBody>
          <a:bodyPr wrap="square" rtlCol="0">
            <a:spAutoFit/>
          </a:bodyPr>
          <a:lstStyle/>
          <a:p>
            <a:pPr>
              <a:lnSpc>
                <a:spcPct val="110000"/>
              </a:lnSpc>
            </a:pPr>
            <a:r>
              <a:rPr lang="en-US" altLang="zh-CN" sz="2400" dirty="0" smtClean="0">
                <a:latin typeface="Helvetica"/>
                <a:ea typeface="楷体_GB2312" pitchFamily="49" charset="-122"/>
              </a:rPr>
              <a:t>Yes, people who give their life to save others should certainly be considered heroes, no matter whom they save — whether it is their family member or a stranger. By rescuing others, they demonstrate extraordinary courage and demonstrated the rare qualities of a hero. These heroic qualities include:</a:t>
            </a:r>
          </a:p>
          <a:p>
            <a:pPr>
              <a:lnSpc>
                <a:spcPct val="110000"/>
              </a:lnSpc>
              <a:buSzPct val="50000"/>
              <a:buFont typeface="Wingdings" pitchFamily="2" charset="2"/>
              <a:buChar char="l"/>
            </a:pPr>
            <a:r>
              <a:rPr lang="en-US" altLang="zh-CN" sz="2400" dirty="0" smtClean="0">
                <a:latin typeface="Helvetica"/>
                <a:ea typeface="楷体_GB2312" pitchFamily="49" charset="-122"/>
              </a:rPr>
              <a:t> putting themselves in danger to protect others;</a:t>
            </a:r>
          </a:p>
          <a:p>
            <a:pPr>
              <a:lnSpc>
                <a:spcPct val="110000"/>
              </a:lnSpc>
              <a:buSzPct val="50000"/>
              <a:buFont typeface="Wingdings" pitchFamily="2" charset="2"/>
              <a:buChar char="l"/>
            </a:pPr>
            <a:r>
              <a:rPr lang="en-US" altLang="zh-CN" sz="2400" dirty="0" smtClean="0">
                <a:latin typeface="Helvetica"/>
                <a:ea typeface="楷体_GB2312" pitchFamily="49" charset="-122"/>
              </a:rPr>
              <a:t> fearing no danger or death; and</a:t>
            </a:r>
          </a:p>
          <a:p>
            <a:pPr>
              <a:lnSpc>
                <a:spcPct val="110000"/>
              </a:lnSpc>
              <a:buSzPct val="50000"/>
              <a:buFont typeface="Wingdings" pitchFamily="2" charset="2"/>
              <a:buChar char="l"/>
            </a:pPr>
            <a:r>
              <a:rPr lang="en-US" altLang="zh-CN" sz="2400" dirty="0" smtClean="0">
                <a:latin typeface="Helvetica"/>
                <a:ea typeface="楷体_GB2312" pitchFamily="49" charset="-122"/>
              </a:rPr>
              <a:t> never regretting their own loss.</a:t>
            </a:r>
            <a:endParaRPr lang="zh-CN" altLang="en-US" sz="2400" dirty="0">
              <a:latin typeface="Helvetica"/>
              <a:ea typeface="楷体_GB2312" pitchFamily="49" charset="-122"/>
            </a:endParaRPr>
          </a:p>
        </p:txBody>
      </p:sp>
      <p:sp>
        <p:nvSpPr>
          <p:cNvPr id="22" name="TextBox 21"/>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grpSp>
        <p:nvGrpSpPr>
          <p:cNvPr id="23" name="组合 22"/>
          <p:cNvGrpSpPr/>
          <p:nvPr/>
        </p:nvGrpSpPr>
        <p:grpSpPr>
          <a:xfrm>
            <a:off x="0" y="-24"/>
            <a:ext cx="3779838" cy="1152525"/>
            <a:chOff x="0" y="-24"/>
            <a:chExt cx="3779838" cy="1152525"/>
          </a:xfrm>
        </p:grpSpPr>
        <p:pic>
          <p:nvPicPr>
            <p:cNvPr id="24" name="Picture 2"/>
            <p:cNvPicPr>
              <a:picLocks noChangeAspect="1" noChangeArrowheads="1"/>
            </p:cNvPicPr>
            <p:nvPr/>
          </p:nvPicPr>
          <p:blipFill>
            <a:blip r:embed="rId5" cstate="print"/>
            <a:srcRect/>
            <a:stretch>
              <a:fillRect/>
            </a:stretch>
          </p:blipFill>
          <p:spPr bwMode="auto">
            <a:xfrm>
              <a:off x="0" y="-24"/>
              <a:ext cx="3779838" cy="1152525"/>
            </a:xfrm>
            <a:prstGeom prst="rect">
              <a:avLst/>
            </a:prstGeom>
            <a:noFill/>
            <a:ln w="9525">
              <a:noFill/>
              <a:miter lim="800000"/>
              <a:headEnd/>
              <a:tailEnd/>
            </a:ln>
          </p:spPr>
        </p:pic>
        <p:sp>
          <p:nvSpPr>
            <p:cNvPr id="25" name="TextBox 24"/>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785786" y="2537801"/>
            <a:ext cx="7521549" cy="3748719"/>
          </a:xfrm>
          <a:prstGeom prst="rect">
            <a:avLst/>
          </a:prstGeom>
          <a:noFill/>
          <a:ln w="9525">
            <a:noFill/>
            <a:miter lim="800000"/>
            <a:headEnd/>
            <a:tailEnd/>
          </a:ln>
        </p:spPr>
        <p:txBody>
          <a:bodyPr wrap="square">
            <a:spAutoFit/>
          </a:bodyPr>
          <a:lstStyle/>
          <a:p>
            <a:pPr marL="514350" indent="-514350" algn="just">
              <a:lnSpc>
                <a:spcPct val="110000"/>
              </a:lnSpc>
              <a:defRPr/>
            </a:pPr>
            <a:r>
              <a:rPr lang="en-US" altLang="zh-CN" sz="2400" dirty="0" smtClean="0">
                <a:latin typeface="Helvetica"/>
                <a:ea typeface="楷体_GB2312" pitchFamily="49" charset="-122"/>
              </a:rPr>
              <a:t>  To honor heroes, we can:</a:t>
            </a:r>
          </a:p>
          <a:p>
            <a:pPr marL="441325" indent="-441325" algn="just">
              <a:lnSpc>
                <a:spcPct val="110000"/>
              </a:lnSpc>
              <a:defRPr/>
            </a:pPr>
            <a:r>
              <a:rPr lang="en-US" altLang="zh-CN" sz="2400" dirty="0" smtClean="0">
                <a:latin typeface="Helvetica"/>
                <a:ea typeface="楷体_GB2312" pitchFamily="49" charset="-122"/>
              </a:rPr>
              <a:t>  • spread their names and stories in legends, stories, media, songs, movies, etc.;</a:t>
            </a:r>
          </a:p>
          <a:p>
            <a:pPr marL="514350" indent="-514350" algn="just">
              <a:lnSpc>
                <a:spcPct val="110000"/>
              </a:lnSpc>
              <a:defRPr/>
            </a:pPr>
            <a:r>
              <a:rPr lang="en-US" altLang="zh-CN" sz="2400" dirty="0" smtClean="0">
                <a:latin typeface="Helvetica"/>
                <a:ea typeface="楷体_GB2312" pitchFamily="49" charset="-122"/>
              </a:rPr>
              <a:t>  • put up monuments for commemoration;</a:t>
            </a:r>
          </a:p>
          <a:p>
            <a:pPr marL="514350" indent="-514350" algn="just">
              <a:lnSpc>
                <a:spcPct val="110000"/>
              </a:lnSpc>
              <a:defRPr/>
            </a:pPr>
            <a:r>
              <a:rPr lang="en-US" altLang="zh-CN" sz="2400" dirty="0" smtClean="0">
                <a:latin typeface="Helvetica"/>
                <a:ea typeface="楷体_GB2312" pitchFamily="49" charset="-122"/>
              </a:rPr>
              <a:t>  • name different places after heroes;</a:t>
            </a:r>
          </a:p>
          <a:p>
            <a:pPr marL="514350" indent="-514350" algn="just">
              <a:lnSpc>
                <a:spcPct val="110000"/>
              </a:lnSpc>
              <a:defRPr/>
            </a:pPr>
            <a:r>
              <a:rPr lang="en-US" altLang="zh-CN" sz="2400" dirty="0" smtClean="0">
                <a:latin typeface="Helvetica"/>
                <a:ea typeface="楷体_GB2312" pitchFamily="49" charset="-122"/>
              </a:rPr>
              <a:t>  • set up a special day to remember them;</a:t>
            </a:r>
          </a:p>
          <a:p>
            <a:pPr marL="514350" indent="-514350" algn="just">
              <a:lnSpc>
                <a:spcPct val="110000"/>
              </a:lnSpc>
              <a:defRPr/>
            </a:pPr>
            <a:r>
              <a:rPr lang="en-US" altLang="zh-CN" sz="2400" dirty="0" smtClean="0">
                <a:latin typeface="Helvetica"/>
                <a:ea typeface="楷体_GB2312" pitchFamily="49" charset="-122"/>
              </a:rPr>
              <a:t>  • take good care of them and their families;</a:t>
            </a:r>
          </a:p>
          <a:p>
            <a:pPr marL="514350" indent="-514350" algn="just">
              <a:lnSpc>
                <a:spcPct val="110000"/>
              </a:lnSpc>
              <a:defRPr/>
            </a:pPr>
            <a:r>
              <a:rPr lang="en-US" altLang="zh-CN" sz="2400" dirty="0" smtClean="0">
                <a:latin typeface="Helvetica"/>
                <a:ea typeface="楷体_GB2312" pitchFamily="49" charset="-122"/>
              </a:rPr>
              <a:t>  • give them special honors; and</a:t>
            </a:r>
          </a:p>
          <a:p>
            <a:pPr marL="514350" indent="-514350" algn="just">
              <a:lnSpc>
                <a:spcPct val="110000"/>
              </a:lnSpc>
              <a:defRPr/>
            </a:pPr>
            <a:r>
              <a:rPr lang="en-US" altLang="zh-CN" sz="2400" dirty="0" smtClean="0">
                <a:latin typeface="Helvetica"/>
                <a:ea typeface="楷体_GB2312" pitchFamily="49" charset="-122"/>
              </a:rPr>
              <a:t>  • call on society to learn from them.</a:t>
            </a:r>
            <a:endParaRPr lang="zh-CN" altLang="en-US" sz="2400" dirty="0">
              <a:latin typeface="Helvetica"/>
              <a:ea typeface="楷体_GB2312" pitchFamily="49" charset="-122"/>
            </a:endParaRPr>
          </a:p>
        </p:txBody>
      </p:sp>
      <p:sp>
        <p:nvSpPr>
          <p:cNvPr id="9" name="圆角矩形 8"/>
          <p:cNvSpPr/>
          <p:nvPr/>
        </p:nvSpPr>
        <p:spPr>
          <a:xfrm>
            <a:off x="683567" y="2212580"/>
            <a:ext cx="7817523" cy="4073940"/>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108967" y="1312119"/>
            <a:ext cx="7358114" cy="830997"/>
          </a:xfrm>
          <a:prstGeom prst="rect">
            <a:avLst/>
          </a:prstGeom>
          <a:noFill/>
          <a:ln w="9525">
            <a:noFill/>
            <a:miter lim="800000"/>
            <a:headEnd/>
            <a:tailEnd/>
          </a:ln>
        </p:spPr>
        <p:txBody>
          <a:bodyPr wrap="square">
            <a:spAutoFit/>
          </a:bodyPr>
          <a:lstStyle/>
          <a:p>
            <a:pPr marL="120650" indent="-120650" algn="just"/>
            <a:r>
              <a:rPr lang="en-US" altLang="zh-CN" sz="2400" dirty="0" smtClean="0">
                <a:latin typeface="Helvetica"/>
                <a:ea typeface="楷体_GB2312" pitchFamily="49" charset="-122"/>
              </a:rPr>
              <a:t>3. What do you think we should do to honor heroes?</a:t>
            </a:r>
            <a:endParaRPr lang="en-US" altLang="zh-CN" sz="2400" dirty="0">
              <a:solidFill>
                <a:srgbClr val="1C1C1C"/>
              </a:solidFill>
            </a:endParaRPr>
          </a:p>
        </p:txBody>
      </p:sp>
      <p:pic>
        <p:nvPicPr>
          <p:cNvPr id="1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57158" y="1714488"/>
            <a:ext cx="1231878"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644142" y="2028758"/>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grpSp>
        <p:nvGrpSpPr>
          <p:cNvPr id="19" name="组合 18"/>
          <p:cNvGrpSpPr/>
          <p:nvPr/>
        </p:nvGrpSpPr>
        <p:grpSpPr>
          <a:xfrm>
            <a:off x="0" y="-24"/>
            <a:ext cx="3779838" cy="1152525"/>
            <a:chOff x="0" y="-24"/>
            <a:chExt cx="3779838" cy="1152525"/>
          </a:xfrm>
        </p:grpSpPr>
        <p:pic>
          <p:nvPicPr>
            <p:cNvPr id="20" name="Picture 2"/>
            <p:cNvPicPr>
              <a:picLocks noChangeAspect="1" noChangeArrowheads="1"/>
            </p:cNvPicPr>
            <p:nvPr/>
          </p:nvPicPr>
          <p:blipFill>
            <a:blip r:embed="rId3" cstate="print"/>
            <a:srcRect/>
            <a:stretch>
              <a:fillRect/>
            </a:stretch>
          </p:blipFill>
          <p:spPr bwMode="auto">
            <a:xfrm>
              <a:off x="0" y="-24"/>
              <a:ext cx="3779838" cy="1152525"/>
            </a:xfrm>
            <a:prstGeom prst="rect">
              <a:avLst/>
            </a:prstGeom>
            <a:noFill/>
            <a:ln w="9525">
              <a:noFill/>
              <a:miter lim="800000"/>
              <a:headEnd/>
              <a:tailEnd/>
            </a:ln>
          </p:spPr>
        </p:pic>
        <p:sp>
          <p:nvSpPr>
            <p:cNvPr id="21" name="TextBox 20"/>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714348" y="1430758"/>
            <a:ext cx="7881562" cy="919867"/>
          </a:xfrm>
          <a:prstGeom prst="rect">
            <a:avLst/>
          </a:prstGeom>
          <a:noFill/>
          <a:ln w="9525">
            <a:noFill/>
            <a:miter lim="800000"/>
            <a:headEnd/>
            <a:tailEnd/>
          </a:ln>
        </p:spPr>
        <p:txBody>
          <a:bodyPr wrap="square">
            <a:spAutoFit/>
          </a:bodyPr>
          <a:lstStyle/>
          <a:p>
            <a:pPr algn="just">
              <a:lnSpc>
                <a:spcPct val="120000"/>
              </a:lnSpc>
            </a:pPr>
            <a:r>
              <a:rPr lang="en-US" altLang="zh-CN" sz="2400" dirty="0" smtClean="0">
                <a:latin typeface="Helvetica"/>
              </a:rPr>
              <a:t>Watch a piece of video clip “</a:t>
            </a:r>
            <a:r>
              <a:rPr lang="en-US" altLang="zh-CN" sz="2400" b="1" dirty="0" smtClean="0">
                <a:solidFill>
                  <a:srgbClr val="FF6600"/>
                </a:solidFill>
                <a:latin typeface="Helvetica"/>
              </a:rPr>
              <a:t>What Makes a Hero</a:t>
            </a:r>
            <a:r>
              <a:rPr lang="en-US" altLang="zh-CN" sz="2400" dirty="0" smtClean="0">
                <a:latin typeface="Helvetica"/>
              </a:rPr>
              <a:t>” and discuss the following questions.</a:t>
            </a:r>
            <a:endParaRPr lang="zh-CN" altLang="en-US" sz="2400" dirty="0">
              <a:solidFill>
                <a:srgbClr val="000000"/>
              </a:solidFill>
              <a:latin typeface="Helvetica"/>
            </a:endParaRP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sp>
        <p:nvSpPr>
          <p:cNvPr id="17" name="Text Box 18"/>
          <p:cNvSpPr txBox="1">
            <a:spLocks noChangeArrowheads="1"/>
          </p:cNvSpPr>
          <p:nvPr/>
        </p:nvSpPr>
        <p:spPr bwMode="auto">
          <a:xfrm>
            <a:off x="785786" y="2786234"/>
            <a:ext cx="7429552" cy="169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FontTx/>
              <a:buAutoNum type="arabicPlain"/>
            </a:pPr>
            <a:r>
              <a:rPr lang="en-US" altLang="zh-CN" sz="2600" b="0" dirty="0" smtClean="0">
                <a:solidFill>
                  <a:schemeClr val="tx1"/>
                </a:solidFill>
                <a:latin typeface="Helvetica" pitchFamily="34" charset="0"/>
              </a:rPr>
              <a:t>What is hero’s journey according to the video?</a:t>
            </a:r>
          </a:p>
          <a:p>
            <a:pPr marL="457200" indent="-457200" eaLnBrk="1" hangingPunct="1"/>
            <a:endParaRPr lang="en-US" altLang="zh-CN" sz="2600" b="0" dirty="0">
              <a:solidFill>
                <a:schemeClr val="tx1"/>
              </a:solidFill>
              <a:latin typeface="Helvetica" pitchFamily="34" charset="0"/>
            </a:endParaRPr>
          </a:p>
          <a:p>
            <a:pPr algn="just" eaLnBrk="1" hangingPunct="1"/>
            <a:endParaRPr lang="en-US" altLang="zh-CN" sz="2600" dirty="0">
              <a:solidFill>
                <a:srgbClr val="1C1C1C"/>
              </a:solidFill>
              <a:latin typeface="Helvetica" pitchFamily="34" charset="0"/>
            </a:endParaRPr>
          </a:p>
        </p:txBody>
      </p:sp>
      <p:sp>
        <p:nvSpPr>
          <p:cNvPr id="18" name="Text Box 18"/>
          <p:cNvSpPr txBox="1">
            <a:spLocks noChangeArrowheads="1"/>
          </p:cNvSpPr>
          <p:nvPr/>
        </p:nvSpPr>
        <p:spPr bwMode="auto">
          <a:xfrm>
            <a:off x="785786" y="3643314"/>
            <a:ext cx="7429552"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FontTx/>
              <a:buAutoNum type="arabicPlain" startAt="2"/>
            </a:pPr>
            <a:r>
              <a:rPr lang="en-US" altLang="zh-CN" sz="2600" b="0" dirty="0" smtClean="0">
                <a:solidFill>
                  <a:schemeClr val="tx1"/>
                </a:solidFill>
                <a:latin typeface="Helvetica" pitchFamily="34" charset="0"/>
              </a:rPr>
              <a:t>What message do you get from the video? </a:t>
            </a:r>
            <a:endParaRPr lang="en-US" altLang="zh-CN" sz="2600" b="0" dirty="0">
              <a:solidFill>
                <a:schemeClr val="tx1"/>
              </a:solidFill>
              <a:latin typeface="Helvetica" pitchFamily="34" charset="0"/>
            </a:endParaRPr>
          </a:p>
        </p:txBody>
      </p:sp>
      <p:pic>
        <p:nvPicPr>
          <p:cNvPr id="14" name="Picture 9" descr="13">
            <a:hlinkClick r:id="rId3" action="ppaction://hlinkfile"/>
          </p:cNvPr>
          <p:cNvPicPr>
            <a:picLocks noChangeAspect="1" noChangeArrowheads="1" noCrop="1"/>
          </p:cNvPicPr>
          <p:nvPr/>
        </p:nvPicPr>
        <p:blipFill>
          <a:blip r:embed="rId4" cstate="print"/>
          <a:srcRect/>
          <a:stretch>
            <a:fillRect/>
          </a:stretch>
        </p:blipFill>
        <p:spPr bwMode="auto">
          <a:xfrm>
            <a:off x="5286119" y="2025650"/>
            <a:ext cx="1216320" cy="324975"/>
          </a:xfrm>
          <a:prstGeom prst="rect">
            <a:avLst/>
          </a:prstGeom>
          <a:noFill/>
          <a:ln w="9525">
            <a:noFill/>
            <a:miter lim="800000"/>
            <a:headEnd/>
            <a:tailEnd/>
          </a:ln>
        </p:spPr>
      </p:pic>
      <p:grpSp>
        <p:nvGrpSpPr>
          <p:cNvPr id="16" name="组合 15"/>
          <p:cNvGrpSpPr/>
          <p:nvPr/>
        </p:nvGrpSpPr>
        <p:grpSpPr>
          <a:xfrm>
            <a:off x="0" y="-24"/>
            <a:ext cx="3779838" cy="1152525"/>
            <a:chOff x="0" y="-24"/>
            <a:chExt cx="3779838" cy="1152525"/>
          </a:xfrm>
        </p:grpSpPr>
        <p:pic>
          <p:nvPicPr>
            <p:cNvPr id="21" name="Picture 2"/>
            <p:cNvPicPr>
              <a:picLocks noChangeAspect="1" noChangeArrowheads="1"/>
            </p:cNvPicPr>
            <p:nvPr/>
          </p:nvPicPr>
          <p:blipFill>
            <a:blip r:embed="rId5" cstate="print"/>
            <a:srcRect/>
            <a:stretch>
              <a:fillRect/>
            </a:stretch>
          </p:blipFill>
          <p:spPr bwMode="auto">
            <a:xfrm>
              <a:off x="0" y="-24"/>
              <a:ext cx="3779838" cy="1152525"/>
            </a:xfrm>
            <a:prstGeom prst="rect">
              <a:avLst/>
            </a:prstGeom>
            <a:noFill/>
            <a:ln w="9525">
              <a:noFill/>
              <a:miter lim="800000"/>
              <a:headEnd/>
              <a:tailEnd/>
            </a:ln>
          </p:spPr>
        </p:pic>
        <p:sp>
          <p:nvSpPr>
            <p:cNvPr id="24" name="TextBox 23"/>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9"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70210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00034" y="2071678"/>
            <a:ext cx="8072494" cy="428733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571472" y="2193305"/>
            <a:ext cx="7929618" cy="2308324"/>
          </a:xfrm>
          <a:prstGeom prst="rect">
            <a:avLst/>
          </a:prstGeom>
        </p:spPr>
        <p:txBody>
          <a:bodyPr wrap="square">
            <a:spAutoFit/>
          </a:bodyPr>
          <a:lstStyle/>
          <a:p>
            <a:pPr marL="120650" indent="-120650"/>
            <a:r>
              <a:rPr lang="en-US" altLang="zh-CN" sz="2400" b="1" dirty="0" smtClean="0">
                <a:solidFill>
                  <a:srgbClr val="FF6600"/>
                </a:solidFill>
                <a:latin typeface="Helvetica"/>
              </a:rPr>
              <a:t> Joseph John Campbell </a:t>
            </a:r>
            <a:r>
              <a:rPr lang="en-US" altLang="zh-CN" sz="2400" dirty="0" smtClean="0">
                <a:latin typeface="Helvetica"/>
              </a:rPr>
              <a:t>was an American mythologist, writer and lecturer, best known for his work in comparative mythology and comparative religion. His famous book The Hero with a Thousand Faces retells dozens of stories and explains how each represents the hero’s journey.</a:t>
            </a:r>
          </a:p>
        </p:txBody>
      </p:sp>
      <p:sp>
        <p:nvSpPr>
          <p:cNvPr id="12" name="矩形 11"/>
          <p:cNvSpPr/>
          <p:nvPr/>
        </p:nvSpPr>
        <p:spPr>
          <a:xfrm>
            <a:off x="714348" y="4378788"/>
            <a:ext cx="7786742" cy="1938992"/>
          </a:xfrm>
          <a:prstGeom prst="rect">
            <a:avLst/>
          </a:prstGeom>
        </p:spPr>
        <p:txBody>
          <a:bodyPr wrap="square">
            <a:spAutoFit/>
          </a:bodyPr>
          <a:lstStyle/>
          <a:p>
            <a:pPr algn="just"/>
            <a:r>
              <a:rPr lang="en-US" altLang="zh-CN" sz="2400" b="1" dirty="0" err="1" smtClean="0">
                <a:solidFill>
                  <a:srgbClr val="FF6600"/>
                </a:solidFill>
                <a:latin typeface="Helvetica"/>
              </a:rPr>
              <a:t>Katniss</a:t>
            </a:r>
            <a:r>
              <a:rPr lang="en-US" altLang="zh-CN" sz="2400" b="1" dirty="0" smtClean="0">
                <a:solidFill>
                  <a:srgbClr val="FF6600"/>
                </a:solidFill>
                <a:latin typeface="Helvetica"/>
              </a:rPr>
              <a:t> </a:t>
            </a:r>
            <a:r>
              <a:rPr lang="en-US" altLang="zh-CN" sz="2400" b="1" dirty="0" err="1" smtClean="0">
                <a:solidFill>
                  <a:srgbClr val="FF6600"/>
                </a:solidFill>
                <a:latin typeface="Helvetica"/>
              </a:rPr>
              <a:t>Everdeen</a:t>
            </a:r>
            <a:r>
              <a:rPr lang="en-US" altLang="zh-CN" sz="2400" b="1" dirty="0" smtClean="0">
                <a:solidFill>
                  <a:srgbClr val="FF6600"/>
                </a:solidFill>
                <a:latin typeface="Helvetica"/>
              </a:rPr>
              <a:t> </a:t>
            </a:r>
            <a:r>
              <a:rPr lang="en-US" altLang="zh-CN" sz="2400" dirty="0" smtClean="0">
                <a:latin typeface="Helvetica"/>
              </a:rPr>
              <a:t>is a fictional character and the protagonist of Suzanne Collins' The Hunger Games trilogy. </a:t>
            </a:r>
          </a:p>
          <a:p>
            <a:pPr algn="just"/>
            <a:r>
              <a:rPr lang="en-US" altLang="zh-CN" sz="2400" b="1" dirty="0" smtClean="0">
                <a:solidFill>
                  <a:srgbClr val="FF6600"/>
                </a:solidFill>
                <a:latin typeface="Helvetica"/>
              </a:rPr>
              <a:t>Frodo Baggins </a:t>
            </a:r>
            <a:r>
              <a:rPr lang="en-US" altLang="zh-CN" sz="2400" dirty="0" smtClean="0">
                <a:latin typeface="Helvetica"/>
              </a:rPr>
              <a:t>is a fictional character in J. R. R. Tolkien’s The Lord of the Rings. </a:t>
            </a:r>
            <a:endParaRPr lang="zh-CN" altLang="en-US" sz="2400" dirty="0" smtClean="0">
              <a:latin typeface="Helvetica"/>
            </a:endParaRP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sp>
        <p:nvSpPr>
          <p:cNvPr id="14" name="TextBox 13"/>
          <p:cNvSpPr txBox="1"/>
          <p:nvPr/>
        </p:nvSpPr>
        <p:spPr>
          <a:xfrm>
            <a:off x="2643174" y="1357298"/>
            <a:ext cx="3765550" cy="461665"/>
          </a:xfrm>
          <a:prstGeom prst="rect">
            <a:avLst/>
          </a:prstGeom>
          <a:ln>
            <a:solidFill>
              <a:srgbClr val="B40000"/>
            </a:solidFill>
            <a:prstDash val="sysDash"/>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b="1" dirty="0" smtClean="0">
                <a:solidFill>
                  <a:srgbClr val="FF6600"/>
                </a:solidFill>
                <a:latin typeface="Arial Rounded MT Bold" pitchFamily="34" charset="0"/>
              </a:rPr>
              <a:t>Background information</a:t>
            </a:r>
            <a:endParaRPr lang="zh-CN" altLang="en-US" sz="2400" b="1" dirty="0">
              <a:solidFill>
                <a:srgbClr val="FF6600"/>
              </a:solidFill>
              <a:latin typeface="Arial Rounded MT Bold" pitchFamily="34" charset="0"/>
            </a:endParaRPr>
          </a:p>
        </p:txBody>
      </p:sp>
      <p:grpSp>
        <p:nvGrpSpPr>
          <p:cNvPr id="10" name="组合 9"/>
          <p:cNvGrpSpPr/>
          <p:nvPr/>
        </p:nvGrpSpPr>
        <p:grpSpPr>
          <a:xfrm>
            <a:off x="0" y="-24"/>
            <a:ext cx="3779838" cy="1152525"/>
            <a:chOff x="0" y="-24"/>
            <a:chExt cx="3779838" cy="1152525"/>
          </a:xfrm>
        </p:grpSpPr>
        <p:pic>
          <p:nvPicPr>
            <p:cNvPr id="15" name="Picture 2"/>
            <p:cNvPicPr>
              <a:picLocks noChangeAspect="1" noChangeArrowheads="1"/>
            </p:cNvPicPr>
            <p:nvPr/>
          </p:nvPicPr>
          <p:blipFill>
            <a:blip r:embed="rId3" cstate="print"/>
            <a:srcRect/>
            <a:stretch>
              <a:fillRect/>
            </a:stretch>
          </p:blipFill>
          <p:spPr bwMode="auto">
            <a:xfrm>
              <a:off x="0" y="-24"/>
              <a:ext cx="3779838" cy="1152525"/>
            </a:xfrm>
            <a:prstGeom prst="rect">
              <a:avLst/>
            </a:prstGeom>
            <a:noFill/>
            <a:ln w="9525">
              <a:noFill/>
              <a:miter lim="800000"/>
              <a:headEnd/>
              <a:tailEnd/>
            </a:ln>
          </p:spPr>
        </p:pic>
        <p:sp>
          <p:nvSpPr>
            <p:cNvPr id="17" name="TextBox 16"/>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linds(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blinds(horizontal)">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85060" y="2117466"/>
            <a:ext cx="7887468" cy="359755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735012" y="1357298"/>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29184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406" y="1463397"/>
            <a:ext cx="1446213" cy="1365250"/>
          </a:xfrm>
          <a:prstGeom prst="rect">
            <a:avLst/>
          </a:prstGeom>
          <a:noFill/>
          <a:ln w="9525">
            <a:noFill/>
            <a:miter lim="800000"/>
            <a:headEnd/>
            <a:tailEnd/>
          </a:ln>
        </p:spPr>
      </p:pic>
      <p:sp>
        <p:nvSpPr>
          <p:cNvPr id="21" name="TextBox 20"/>
          <p:cNvSpPr txBox="1"/>
          <p:nvPr/>
        </p:nvSpPr>
        <p:spPr>
          <a:xfrm>
            <a:off x="412719" y="1915835"/>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91851" name="文本框 5"/>
          <p:cNvSpPr txBox="1">
            <a:spLocks noChangeArrowheads="1"/>
          </p:cNvSpPr>
          <p:nvPr/>
        </p:nvSpPr>
        <p:spPr bwMode="auto">
          <a:xfrm>
            <a:off x="877888" y="1285860"/>
            <a:ext cx="7980392"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1. What is hero’s journey according to the video?</a:t>
            </a:r>
          </a:p>
          <a:p>
            <a:pPr algn="just">
              <a:lnSpc>
                <a:spcPts val="2800"/>
              </a:lnSpc>
            </a:pPr>
            <a:endParaRPr lang="zh-CN" altLang="en-US" sz="2400" dirty="0">
              <a:solidFill>
                <a:srgbClr val="000000"/>
              </a:solidFill>
              <a:latin typeface="Helvetica"/>
            </a:endParaRPr>
          </a:p>
        </p:txBody>
      </p:sp>
      <p:sp>
        <p:nvSpPr>
          <p:cNvPr id="12" name="矩形 11"/>
          <p:cNvSpPr/>
          <p:nvPr/>
        </p:nvSpPr>
        <p:spPr>
          <a:xfrm>
            <a:off x="1063623" y="2320200"/>
            <a:ext cx="7437467" cy="3394816"/>
          </a:xfrm>
          <a:prstGeom prst="rect">
            <a:avLst/>
          </a:prstGeom>
        </p:spPr>
        <p:txBody>
          <a:bodyPr wrap="square">
            <a:spAutoFit/>
          </a:bodyPr>
          <a:lstStyle/>
          <a:p>
            <a:pPr algn="just">
              <a:lnSpc>
                <a:spcPct val="110000"/>
              </a:lnSpc>
            </a:pPr>
            <a:r>
              <a:rPr lang="en-US" altLang="zh-CN" sz="2400" dirty="0" smtClean="0">
                <a:latin typeface="Helvetica"/>
              </a:rPr>
              <a:t>Hero’s journey is compared to a cycle, which begins and ends in the hero’s ordinary world, but the quest passes through an unfamiliar, special world. Along the way, there are some key events including status quote, call to adventure, assistance, departure, trials, approach, crisis, treasure, result, return, new life, resolution. And then, the cycle starts over again. Many books and movies follow this pattern.</a:t>
            </a:r>
            <a:endParaRPr lang="zh-CN" altLang="en-US" sz="2400" dirty="0" smtClean="0">
              <a:latin typeface="Helvetica"/>
            </a:endParaRP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grpSp>
        <p:nvGrpSpPr>
          <p:cNvPr id="14" name="组合 13"/>
          <p:cNvGrpSpPr/>
          <p:nvPr/>
        </p:nvGrpSpPr>
        <p:grpSpPr>
          <a:xfrm>
            <a:off x="0" y="-24"/>
            <a:ext cx="3779838" cy="1152525"/>
            <a:chOff x="0" y="-24"/>
            <a:chExt cx="3779838" cy="1152525"/>
          </a:xfrm>
        </p:grpSpPr>
        <p:pic>
          <p:nvPicPr>
            <p:cNvPr id="15" name="Picture 2"/>
            <p:cNvPicPr>
              <a:picLocks noChangeAspect="1" noChangeArrowheads="1"/>
            </p:cNvPicPr>
            <p:nvPr/>
          </p:nvPicPr>
          <p:blipFill>
            <a:blip r:embed="rId4" cstate="print"/>
            <a:srcRect/>
            <a:stretch>
              <a:fillRect/>
            </a:stretch>
          </p:blipFill>
          <p:spPr bwMode="auto">
            <a:xfrm>
              <a:off x="0" y="-24"/>
              <a:ext cx="3779838" cy="1152525"/>
            </a:xfrm>
            <a:prstGeom prst="rect">
              <a:avLst/>
            </a:prstGeom>
            <a:noFill/>
            <a:ln w="9525">
              <a:noFill/>
              <a:miter lim="800000"/>
              <a:headEnd/>
              <a:tailEnd/>
            </a:ln>
          </p:spPr>
        </p:pic>
        <p:sp>
          <p:nvSpPr>
            <p:cNvPr id="17" name="TextBox 16"/>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85060" y="2362334"/>
            <a:ext cx="7887468" cy="306693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735012" y="1357298"/>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29184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406" y="1708265"/>
            <a:ext cx="1446213" cy="1365250"/>
          </a:xfrm>
          <a:prstGeom prst="rect">
            <a:avLst/>
          </a:prstGeom>
          <a:noFill/>
          <a:ln w="9525">
            <a:noFill/>
            <a:miter lim="800000"/>
            <a:headEnd/>
            <a:tailEnd/>
          </a:ln>
        </p:spPr>
      </p:pic>
      <p:sp>
        <p:nvSpPr>
          <p:cNvPr id="21" name="TextBox 20"/>
          <p:cNvSpPr txBox="1"/>
          <p:nvPr/>
        </p:nvSpPr>
        <p:spPr>
          <a:xfrm>
            <a:off x="412719" y="2160703"/>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91851" name="文本框 5"/>
          <p:cNvSpPr txBox="1">
            <a:spLocks noChangeArrowheads="1"/>
          </p:cNvSpPr>
          <p:nvPr/>
        </p:nvSpPr>
        <p:spPr bwMode="auto">
          <a:xfrm>
            <a:off x="877888" y="1285860"/>
            <a:ext cx="7980392"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2. What message do you get from the video?</a:t>
            </a:r>
            <a:endParaRPr lang="zh-CN" altLang="en-US" sz="2400" dirty="0">
              <a:solidFill>
                <a:srgbClr val="000000"/>
              </a:solidFill>
              <a:latin typeface="Helvetica"/>
            </a:endParaRPr>
          </a:p>
        </p:txBody>
      </p:sp>
      <p:sp>
        <p:nvSpPr>
          <p:cNvPr id="12" name="矩形 11"/>
          <p:cNvSpPr/>
          <p:nvPr/>
        </p:nvSpPr>
        <p:spPr>
          <a:xfrm>
            <a:off x="1063623" y="2707944"/>
            <a:ext cx="7437467" cy="3292824"/>
          </a:xfrm>
          <a:prstGeom prst="rect">
            <a:avLst/>
          </a:prstGeom>
        </p:spPr>
        <p:txBody>
          <a:bodyPr wrap="square">
            <a:spAutoFit/>
          </a:bodyPr>
          <a:lstStyle/>
          <a:p>
            <a:pPr algn="just">
              <a:lnSpc>
                <a:spcPct val="110000"/>
              </a:lnSpc>
            </a:pPr>
            <a:r>
              <a:rPr lang="en-US" altLang="zh-CN" sz="2400" dirty="0" smtClean="0">
                <a:latin typeface="Helvetica"/>
              </a:rPr>
              <a:t>Just as Joseph Campbell said, “in the cave you fear to enter lies the treasure you seek”. When facing problems that are scary in our lives, we need to listen to the call for adventure, accept the challenge, conquer the fear and finally we will claim the treasure we seek. </a:t>
            </a:r>
          </a:p>
          <a:p>
            <a:pPr algn="just">
              <a:lnSpc>
                <a:spcPct val="110000"/>
              </a:lnSpc>
            </a:pPr>
            <a:endParaRPr lang="zh-CN" altLang="en-US" sz="2400" dirty="0" smtClean="0">
              <a:latin typeface="Helvetica"/>
            </a:endParaRP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grpSp>
        <p:nvGrpSpPr>
          <p:cNvPr id="11" name="组合 10"/>
          <p:cNvGrpSpPr/>
          <p:nvPr/>
        </p:nvGrpSpPr>
        <p:grpSpPr>
          <a:xfrm>
            <a:off x="0" y="-24"/>
            <a:ext cx="3779838" cy="1152525"/>
            <a:chOff x="0" y="-24"/>
            <a:chExt cx="3779838" cy="1152525"/>
          </a:xfrm>
        </p:grpSpPr>
        <p:pic>
          <p:nvPicPr>
            <p:cNvPr id="14" name="Picture 2"/>
            <p:cNvPicPr>
              <a:picLocks noChangeAspect="1" noChangeArrowheads="1"/>
            </p:cNvPicPr>
            <p:nvPr/>
          </p:nvPicPr>
          <p:blipFill>
            <a:blip r:embed="rId4" cstate="print"/>
            <a:srcRect/>
            <a:stretch>
              <a:fillRect/>
            </a:stretch>
          </p:blipFill>
          <p:spPr bwMode="auto">
            <a:xfrm>
              <a:off x="0" y="-24"/>
              <a:ext cx="3779838" cy="1152525"/>
            </a:xfrm>
            <a:prstGeom prst="rect">
              <a:avLst/>
            </a:prstGeom>
            <a:noFill/>
            <a:ln w="9525">
              <a:noFill/>
              <a:miter lim="800000"/>
              <a:headEnd/>
              <a:tailEnd/>
            </a:ln>
          </p:spPr>
        </p:pic>
        <p:sp>
          <p:nvSpPr>
            <p:cNvPr id="15" name="TextBox 14"/>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714348" y="2571744"/>
            <a:ext cx="7576815" cy="1200329"/>
          </a:xfrm>
          <a:prstGeom prst="rect">
            <a:avLst/>
          </a:prstGeom>
          <a:noFill/>
          <a:ln w="9525">
            <a:noFill/>
            <a:miter lim="800000"/>
            <a:headEnd/>
            <a:tailEnd/>
          </a:ln>
        </p:spPr>
        <p:txBody>
          <a:bodyPr wrap="square">
            <a:spAutoFit/>
          </a:bodyPr>
          <a:lstStyle/>
          <a:p>
            <a:pPr marL="533400" indent="-533400">
              <a:lnSpc>
                <a:spcPct val="150000"/>
              </a:lnSpc>
              <a:defRPr/>
            </a:pPr>
            <a:r>
              <a:rPr lang="en-US" altLang="zh-CN" sz="2400" dirty="0" smtClean="0">
                <a:solidFill>
                  <a:srgbClr val="000000"/>
                </a:solidFill>
                <a:latin typeface="Helvetica"/>
              </a:rPr>
              <a:t>1 What is the most important message conveyed in the lyrics?</a:t>
            </a:r>
            <a:endParaRPr lang="zh-CN" altLang="en-US" sz="2400" dirty="0" smtClean="0">
              <a:solidFill>
                <a:srgbClr val="000000"/>
              </a:solidFill>
              <a:latin typeface="Helvetica"/>
            </a:endParaRPr>
          </a:p>
        </p:txBody>
      </p:sp>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6" name="TextBox 15"/>
          <p:cNvSpPr txBox="1"/>
          <p:nvPr/>
        </p:nvSpPr>
        <p:spPr>
          <a:xfrm>
            <a:off x="3779838" y="681319"/>
            <a:ext cx="4721252"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Watching &amp; discussing</a:t>
            </a:r>
            <a:endParaRPr lang="en-US" altLang="zh-CN" sz="2400" dirty="0">
              <a:solidFill>
                <a:srgbClr val="F79646">
                  <a:lumMod val="75000"/>
                </a:srgbClr>
              </a:solidFill>
            </a:endParaRPr>
          </a:p>
        </p:txBody>
      </p:sp>
      <p:sp>
        <p:nvSpPr>
          <p:cNvPr id="11" name="矩形 10"/>
          <p:cNvSpPr/>
          <p:nvPr/>
        </p:nvSpPr>
        <p:spPr>
          <a:xfrm>
            <a:off x="642910" y="1428736"/>
            <a:ext cx="6286544" cy="1384995"/>
          </a:xfrm>
          <a:prstGeom prst="rect">
            <a:avLst/>
          </a:prstGeom>
        </p:spPr>
        <p:txBody>
          <a:bodyPr wrap="square">
            <a:spAutoFit/>
          </a:bodyPr>
          <a:lstStyle/>
          <a:p>
            <a:pPr eaLnBrk="0" hangingPunct="0">
              <a:defRPr/>
            </a:pPr>
            <a:r>
              <a:rPr lang="en-US" altLang="zh-CN" sz="2800" dirty="0" smtClean="0">
                <a:solidFill>
                  <a:srgbClr val="000000"/>
                </a:solidFill>
                <a:latin typeface="Helvetica"/>
              </a:rPr>
              <a:t>Watch the MV </a:t>
            </a:r>
            <a:r>
              <a:rPr lang="en-US" altLang="zh-CN" sz="2800" i="1" dirty="0" smtClean="0">
                <a:solidFill>
                  <a:srgbClr val="FF0000"/>
                </a:solidFill>
                <a:latin typeface="Helvetica"/>
              </a:rPr>
              <a:t>Hero</a:t>
            </a:r>
            <a:r>
              <a:rPr lang="en-US" altLang="zh-CN" sz="2800" dirty="0" smtClean="0">
                <a:solidFill>
                  <a:srgbClr val="000000"/>
                </a:solidFill>
                <a:latin typeface="Helvetica"/>
              </a:rPr>
              <a:t> and discuss the following questions.</a:t>
            </a:r>
          </a:p>
          <a:p>
            <a:pPr eaLnBrk="0" hangingPunct="0">
              <a:defRPr/>
            </a:pPr>
            <a:endParaRPr lang="en-US" altLang="zh-CN" sz="2800" dirty="0">
              <a:solidFill>
                <a:srgbClr val="000000"/>
              </a:solidFill>
              <a:latin typeface="Helvetica"/>
            </a:endParaRPr>
          </a:p>
        </p:txBody>
      </p:sp>
      <p:pic>
        <p:nvPicPr>
          <p:cNvPr id="13" name="Picture 9" descr="13">
            <a:hlinkClick r:id="rId3" action="ppaction://hlinkfile"/>
          </p:cNvPr>
          <p:cNvPicPr>
            <a:picLocks noChangeAspect="1" noChangeArrowheads="1" noCrop="1"/>
          </p:cNvPicPr>
          <p:nvPr/>
        </p:nvPicPr>
        <p:blipFill>
          <a:blip r:embed="rId4" cstate="print"/>
          <a:srcRect/>
          <a:stretch>
            <a:fillRect/>
          </a:stretch>
        </p:blipFill>
        <p:spPr bwMode="auto">
          <a:xfrm>
            <a:off x="3931113" y="2000240"/>
            <a:ext cx="1069515" cy="285752"/>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5" cstate="print"/>
          <a:srcRect/>
          <a:stretch>
            <a:fillRect/>
          </a:stretch>
        </p:blipFill>
        <p:spPr bwMode="auto">
          <a:xfrm rot="1602339">
            <a:off x="7443217" y="39189"/>
            <a:ext cx="1500187" cy="1566863"/>
          </a:xfrm>
          <a:prstGeom prst="rect">
            <a:avLst/>
          </a:prstGeom>
          <a:noFill/>
          <a:ln w="9525">
            <a:noFill/>
            <a:miter lim="800000"/>
            <a:headEnd/>
            <a:tailEnd/>
          </a:ln>
        </p:spPr>
      </p:pic>
      <p:sp>
        <p:nvSpPr>
          <p:cNvPr id="19" name="TextBox 18"/>
          <p:cNvSpPr txBox="1">
            <a:spLocks noChangeArrowheads="1"/>
          </p:cNvSpPr>
          <p:nvPr/>
        </p:nvSpPr>
        <p:spPr bwMode="auto">
          <a:xfrm>
            <a:off x="714348" y="3786190"/>
            <a:ext cx="7576815" cy="1200329"/>
          </a:xfrm>
          <a:prstGeom prst="rect">
            <a:avLst/>
          </a:prstGeom>
          <a:noFill/>
          <a:ln w="9525">
            <a:noFill/>
            <a:miter lim="800000"/>
            <a:headEnd/>
            <a:tailEnd/>
          </a:ln>
        </p:spPr>
        <p:txBody>
          <a:bodyPr wrap="square">
            <a:spAutoFit/>
          </a:bodyPr>
          <a:lstStyle/>
          <a:p>
            <a:pPr marL="625475" indent="-625475">
              <a:lnSpc>
                <a:spcPct val="150000"/>
              </a:lnSpc>
              <a:defRPr/>
            </a:pPr>
            <a:r>
              <a:rPr lang="en-US" altLang="zh-CN" sz="2400" dirty="0" smtClean="0">
                <a:solidFill>
                  <a:srgbClr val="000000"/>
                </a:solidFill>
                <a:latin typeface="Helvetica"/>
              </a:rPr>
              <a:t>2 Do you agree that “Heroism is latent in every human soul”? Why or why not?</a:t>
            </a:r>
            <a:endParaRPr lang="zh-CN" altLang="en-US" sz="2400" dirty="0" smtClean="0">
              <a:solidFill>
                <a:srgbClr val="000000"/>
              </a:solidFill>
              <a:latin typeface="Helvetica"/>
            </a:endParaRPr>
          </a:p>
        </p:txBody>
      </p:sp>
      <p:grpSp>
        <p:nvGrpSpPr>
          <p:cNvPr id="22" name="组合 21"/>
          <p:cNvGrpSpPr/>
          <p:nvPr/>
        </p:nvGrpSpPr>
        <p:grpSpPr>
          <a:xfrm>
            <a:off x="0" y="-24"/>
            <a:ext cx="3779838" cy="1152525"/>
            <a:chOff x="0" y="-24"/>
            <a:chExt cx="3779838" cy="1152525"/>
          </a:xfrm>
        </p:grpSpPr>
        <p:pic>
          <p:nvPicPr>
            <p:cNvPr id="23" name="Picture 2"/>
            <p:cNvPicPr>
              <a:picLocks noChangeAspect="1" noChangeArrowheads="1"/>
            </p:cNvPicPr>
            <p:nvPr/>
          </p:nvPicPr>
          <p:blipFill>
            <a:blip r:embed="rId6" cstate="print"/>
            <a:srcRect/>
            <a:stretch>
              <a:fillRect/>
            </a:stretch>
          </p:blipFill>
          <p:spPr bwMode="auto">
            <a:xfrm>
              <a:off x="0" y="-24"/>
              <a:ext cx="3779838" cy="1152525"/>
            </a:xfrm>
            <a:prstGeom prst="rect">
              <a:avLst/>
            </a:prstGeom>
            <a:noFill/>
            <a:ln w="9525">
              <a:noFill/>
              <a:miter lim="800000"/>
              <a:headEnd/>
              <a:tailEnd/>
            </a:ln>
          </p:spPr>
        </p:pic>
        <p:sp>
          <p:nvSpPr>
            <p:cNvPr id="24" name="TextBox 23"/>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794277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788988" y="2789348"/>
            <a:ext cx="7887468" cy="217486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29184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2357430"/>
            <a:ext cx="1446213" cy="1365250"/>
          </a:xfrm>
          <a:prstGeom prst="rect">
            <a:avLst/>
          </a:prstGeom>
          <a:noFill/>
          <a:ln w="9525">
            <a:noFill/>
            <a:miter lim="800000"/>
            <a:headEnd/>
            <a:tailEnd/>
          </a:ln>
        </p:spPr>
      </p:pic>
      <p:sp>
        <p:nvSpPr>
          <p:cNvPr id="21" name="TextBox 20"/>
          <p:cNvSpPr txBox="1"/>
          <p:nvPr/>
        </p:nvSpPr>
        <p:spPr>
          <a:xfrm>
            <a:off x="569892" y="2809868"/>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91851" name="文本框 5"/>
          <p:cNvSpPr txBox="1">
            <a:spLocks noChangeArrowheads="1"/>
          </p:cNvSpPr>
          <p:nvPr/>
        </p:nvSpPr>
        <p:spPr bwMode="auto">
          <a:xfrm>
            <a:off x="555595" y="1404076"/>
            <a:ext cx="7945495" cy="810478"/>
          </a:xfrm>
          <a:prstGeom prst="rect">
            <a:avLst/>
          </a:prstGeom>
          <a:noFill/>
          <a:ln w="9525">
            <a:noFill/>
            <a:miter lim="800000"/>
            <a:headEnd/>
            <a:tailEnd/>
          </a:ln>
        </p:spPr>
        <p:txBody>
          <a:bodyPr wrap="square">
            <a:spAutoFit/>
          </a:bodyPr>
          <a:lstStyle/>
          <a:p>
            <a:pPr marL="625475" indent="-625475" algn="just">
              <a:lnSpc>
                <a:spcPts val="2800"/>
              </a:lnSpc>
            </a:pPr>
            <a:r>
              <a:rPr lang="en-US" altLang="zh-CN" sz="2600" dirty="0" smtClean="0">
                <a:latin typeface="Helvetica"/>
              </a:rPr>
              <a:t>1 What is the most important message conveyed in the lyrics?</a:t>
            </a:r>
            <a:endParaRPr lang="en-US" altLang="zh-CN" sz="2600" dirty="0">
              <a:latin typeface="Helvetica"/>
            </a:endParaRPr>
          </a:p>
        </p:txBody>
      </p:sp>
      <p:sp>
        <p:nvSpPr>
          <p:cNvPr id="11" name="矩形 10"/>
          <p:cNvSpPr/>
          <p:nvPr/>
        </p:nvSpPr>
        <p:spPr>
          <a:xfrm>
            <a:off x="1142976" y="3162730"/>
            <a:ext cx="7223153" cy="1381147"/>
          </a:xfrm>
          <a:prstGeom prst="rect">
            <a:avLst/>
          </a:prstGeom>
        </p:spPr>
        <p:txBody>
          <a:bodyPr wrap="square">
            <a:spAutoFit/>
          </a:bodyPr>
          <a:lstStyle/>
          <a:p>
            <a:pPr marL="120650" indent="-120650" algn="just">
              <a:lnSpc>
                <a:spcPct val="120000"/>
              </a:lnSpc>
            </a:pPr>
            <a:r>
              <a:rPr lang="en-US" altLang="zh-CN" sz="2400" dirty="0" smtClean="0">
                <a:latin typeface="Helvetica"/>
              </a:rPr>
              <a:t> There is a hero that lies in everybody’s heart. So just look inside yourself and be strong when faced with difficulties. You can survive all the hardships.</a:t>
            </a:r>
            <a:endParaRPr lang="en-US" altLang="zh-CN" sz="2400" dirty="0">
              <a:latin typeface="Helvetica"/>
            </a:endParaRPr>
          </a:p>
        </p:txBody>
      </p:sp>
      <p:sp>
        <p:nvSpPr>
          <p:cNvPr id="15" name="TextBox 14"/>
          <p:cNvSpPr txBox="1"/>
          <p:nvPr/>
        </p:nvSpPr>
        <p:spPr>
          <a:xfrm>
            <a:off x="3779838" y="681319"/>
            <a:ext cx="4721252"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MV watching &amp; discussing</a:t>
            </a:r>
            <a:endParaRPr lang="en-US" altLang="zh-CN" sz="2400" dirty="0">
              <a:solidFill>
                <a:srgbClr val="F79646">
                  <a:lumMod val="75000"/>
                </a:srgbClr>
              </a:solidFill>
            </a:endParaRPr>
          </a:p>
        </p:txBody>
      </p:sp>
      <p:grpSp>
        <p:nvGrpSpPr>
          <p:cNvPr id="12" name="组合 11"/>
          <p:cNvGrpSpPr/>
          <p:nvPr/>
        </p:nvGrpSpPr>
        <p:grpSpPr>
          <a:xfrm>
            <a:off x="0" y="-24"/>
            <a:ext cx="3779838" cy="1152525"/>
            <a:chOff x="0" y="-24"/>
            <a:chExt cx="3779838" cy="1152525"/>
          </a:xfrm>
        </p:grpSpPr>
        <p:pic>
          <p:nvPicPr>
            <p:cNvPr id="13" name="Picture 2"/>
            <p:cNvPicPr>
              <a:picLocks noChangeAspect="1" noChangeArrowheads="1"/>
            </p:cNvPicPr>
            <p:nvPr/>
          </p:nvPicPr>
          <p:blipFill>
            <a:blip r:embed="rId4" cstate="print"/>
            <a:srcRect/>
            <a:stretch>
              <a:fillRect/>
            </a:stretch>
          </p:blipFill>
          <p:spPr bwMode="auto">
            <a:xfrm>
              <a:off x="0" y="-24"/>
              <a:ext cx="3779838" cy="1152525"/>
            </a:xfrm>
            <a:prstGeom prst="rect">
              <a:avLst/>
            </a:prstGeom>
            <a:noFill/>
            <a:ln w="9525">
              <a:noFill/>
              <a:miter lim="800000"/>
              <a:headEnd/>
              <a:tailEnd/>
            </a:ln>
          </p:spPr>
        </p:pic>
        <p:sp>
          <p:nvSpPr>
            <p:cNvPr id="17" name="TextBox 16"/>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12719" y="2214554"/>
            <a:ext cx="8374123" cy="414340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12" name="组合 11"/>
          <p:cNvGrpSpPr/>
          <p:nvPr/>
        </p:nvGrpSpPr>
        <p:grpSpPr>
          <a:xfrm>
            <a:off x="-71469" y="1459692"/>
            <a:ext cx="1485900" cy="1446213"/>
            <a:chOff x="-71469" y="1459692"/>
            <a:chExt cx="1485900" cy="1446213"/>
          </a:xfrm>
        </p:grpSpPr>
        <p:pic>
          <p:nvPicPr>
            <p:cNvPr id="29184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16200000">
              <a:off x="-111951" y="1500174"/>
              <a:ext cx="1446213" cy="1365250"/>
            </a:xfrm>
            <a:prstGeom prst="rect">
              <a:avLst/>
            </a:prstGeom>
            <a:noFill/>
            <a:ln w="9525">
              <a:noFill/>
              <a:miter lim="800000"/>
              <a:headEnd/>
              <a:tailEnd/>
            </a:ln>
          </p:spPr>
        </p:pic>
        <p:sp>
          <p:nvSpPr>
            <p:cNvPr id="21" name="TextBox 20"/>
            <p:cNvSpPr txBox="1"/>
            <p:nvPr/>
          </p:nvSpPr>
          <p:spPr>
            <a:xfrm>
              <a:off x="341281" y="1952612"/>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291851" name="文本框 5"/>
          <p:cNvSpPr txBox="1">
            <a:spLocks noChangeArrowheads="1"/>
          </p:cNvSpPr>
          <p:nvPr/>
        </p:nvSpPr>
        <p:spPr bwMode="auto">
          <a:xfrm>
            <a:off x="714348" y="1214422"/>
            <a:ext cx="7643866" cy="810478"/>
          </a:xfrm>
          <a:prstGeom prst="rect">
            <a:avLst/>
          </a:prstGeom>
          <a:noFill/>
          <a:ln w="9525">
            <a:noFill/>
            <a:miter lim="800000"/>
            <a:headEnd/>
            <a:tailEnd/>
          </a:ln>
        </p:spPr>
        <p:txBody>
          <a:bodyPr wrap="square">
            <a:spAutoFit/>
          </a:bodyPr>
          <a:lstStyle/>
          <a:p>
            <a:pPr marL="628650" indent="-628650" algn="just">
              <a:lnSpc>
                <a:spcPts val="2800"/>
              </a:lnSpc>
            </a:pPr>
            <a:r>
              <a:rPr lang="en-US" altLang="zh-CN" sz="2600" dirty="0" smtClean="0">
                <a:latin typeface="Helvetica"/>
              </a:rPr>
              <a:t>2 Do you agree that “Heroism is latent in every human soul”? Why or why not?</a:t>
            </a:r>
            <a:endParaRPr lang="en-US" altLang="zh-CN" sz="2600" dirty="0">
              <a:latin typeface="Helvetica"/>
            </a:endParaRPr>
          </a:p>
        </p:txBody>
      </p:sp>
      <p:sp>
        <p:nvSpPr>
          <p:cNvPr id="11" name="矩形 10"/>
          <p:cNvSpPr/>
          <p:nvPr/>
        </p:nvSpPr>
        <p:spPr>
          <a:xfrm>
            <a:off x="412721" y="2526620"/>
            <a:ext cx="8231245" cy="3545586"/>
          </a:xfrm>
          <a:prstGeom prst="rect">
            <a:avLst/>
          </a:prstGeom>
        </p:spPr>
        <p:txBody>
          <a:bodyPr wrap="square">
            <a:spAutoFit/>
          </a:bodyPr>
          <a:lstStyle/>
          <a:p>
            <a:pPr marL="120650" indent="-120650" algn="just">
              <a:lnSpc>
                <a:spcPct val="85000"/>
              </a:lnSpc>
            </a:pPr>
            <a:r>
              <a:rPr lang="en-US" altLang="zh-CN" sz="2400" dirty="0" smtClean="0">
                <a:latin typeface="Helvetica"/>
              </a:rPr>
              <a:t>       Yes, I agree with Joshua Lawrence Chamberlain on the point that “heroism is latent in every human soul”. I think everyone, kids or adults, men or women, wants to be a hero. Some want to be a hero because they want to be respected or loved by others; they would like to gain fame or attention. Some want to be a hero because they want to feel powerful for themselves. Others want to be a hero simply because they want to help those in need, even by sacrificing their own interest, health or life. No matter what motivates the hero, it is a glorious feeling when others look up to you as a hero.</a:t>
            </a:r>
            <a:endParaRPr lang="en-US" altLang="zh-CN" sz="2400" dirty="0">
              <a:latin typeface="Helvetica"/>
            </a:endParaRPr>
          </a:p>
        </p:txBody>
      </p:sp>
      <p:sp>
        <p:nvSpPr>
          <p:cNvPr id="14" name="TextBox 13"/>
          <p:cNvSpPr txBox="1"/>
          <p:nvPr/>
        </p:nvSpPr>
        <p:spPr>
          <a:xfrm>
            <a:off x="3779838" y="681319"/>
            <a:ext cx="4721252"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MV watching &amp; discussing</a:t>
            </a:r>
            <a:endParaRPr lang="en-US" altLang="zh-CN" sz="2400" dirty="0">
              <a:solidFill>
                <a:srgbClr val="F79646">
                  <a:lumMod val="75000"/>
                </a:srgbClr>
              </a:solidFill>
            </a:endParaRPr>
          </a:p>
        </p:txBody>
      </p:sp>
      <p:grpSp>
        <p:nvGrpSpPr>
          <p:cNvPr id="13" name="组合 12"/>
          <p:cNvGrpSpPr/>
          <p:nvPr/>
        </p:nvGrpSpPr>
        <p:grpSpPr>
          <a:xfrm>
            <a:off x="0" y="-24"/>
            <a:ext cx="3779838" cy="1152525"/>
            <a:chOff x="0" y="-24"/>
            <a:chExt cx="3779838" cy="1152525"/>
          </a:xfrm>
        </p:grpSpPr>
        <p:pic>
          <p:nvPicPr>
            <p:cNvPr id="15" name="Picture 2"/>
            <p:cNvPicPr>
              <a:picLocks noChangeAspect="1" noChangeArrowheads="1"/>
            </p:cNvPicPr>
            <p:nvPr/>
          </p:nvPicPr>
          <p:blipFill>
            <a:blip r:embed="rId4" cstate="print"/>
            <a:srcRect/>
            <a:stretch>
              <a:fillRect/>
            </a:stretch>
          </p:blipFill>
          <p:spPr bwMode="auto">
            <a:xfrm>
              <a:off x="0" y="-24"/>
              <a:ext cx="3779838" cy="1152525"/>
            </a:xfrm>
            <a:prstGeom prst="rect">
              <a:avLst/>
            </a:prstGeom>
            <a:noFill/>
            <a:ln w="9525">
              <a:noFill/>
              <a:miter lim="800000"/>
              <a:headEnd/>
              <a:tailEnd/>
            </a:ln>
          </p:spPr>
        </p:pic>
        <p:sp>
          <p:nvSpPr>
            <p:cNvPr id="17" name="TextBox 16"/>
            <p:cNvSpPr txBox="1"/>
            <p:nvPr/>
          </p:nvSpPr>
          <p:spPr>
            <a:xfrm>
              <a:off x="206375" y="498475"/>
              <a:ext cx="2865427"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9993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2" name="TextBox 31">
            <a:hlinkClick r:id="rId7" action="ppaction://hlinksldjump"/>
          </p:cNvPr>
          <p:cNvSpPr txBox="1"/>
          <p:nvPr/>
        </p:nvSpPr>
        <p:spPr>
          <a:xfrm>
            <a:off x="207004" y="415731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8"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5" name="组合 24"/>
          <p:cNvGrpSpPr/>
          <p:nvPr/>
        </p:nvGrpSpPr>
        <p:grpSpPr>
          <a:xfrm>
            <a:off x="0" y="0"/>
            <a:ext cx="9144000" cy="768827"/>
            <a:chOff x="0" y="0"/>
            <a:chExt cx="9144000" cy="768827"/>
          </a:xfrm>
        </p:grpSpPr>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878013" y="30163"/>
              <a:ext cx="5411610" cy="73866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dirty="0" smtClean="0">
                  <a:effectLst>
                    <a:glow rad="101600">
                      <a:schemeClr val="tx1">
                        <a:alpha val="60000"/>
                      </a:schemeClr>
                    </a:glow>
                    <a:outerShdw blurRad="38100" dist="38100" dir="2700000" algn="tl">
                      <a:srgbClr val="000000">
                        <a:alpha val="43137"/>
                      </a:srgbClr>
                    </a:outerShdw>
                  </a:effectLst>
                </a:rPr>
                <a:t>Heroes among us</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9" name="Picture 2" descr="D:\找图\新视野读写1\U4\Section A\382538136.jpg"/>
          <p:cNvPicPr>
            <a:picLocks noChangeAspect="1" noChangeArrowheads="1"/>
          </p:cNvPicPr>
          <p:nvPr/>
        </p:nvPicPr>
        <p:blipFill>
          <a:blip r:embed="rId11" cstate="print"/>
          <a:srcRect/>
          <a:stretch>
            <a:fillRect/>
          </a:stretch>
        </p:blipFill>
        <p:spPr bwMode="auto">
          <a:xfrm>
            <a:off x="6785718" y="2566935"/>
            <a:ext cx="2128728" cy="3180757"/>
          </a:xfrm>
          <a:prstGeom prst="rect">
            <a:avLst/>
          </a:prstGeom>
          <a:ln>
            <a:noFill/>
          </a:ln>
          <a:effectLst>
            <a:outerShdw blurRad="292100" dist="139700" dir="2700000" algn="tl" rotWithShape="0">
              <a:srgbClr val="333333">
                <a:alpha val="65000"/>
              </a:srgbClr>
            </a:outerShdw>
          </a:effectLst>
        </p:spPr>
      </p:pic>
      <p:pic>
        <p:nvPicPr>
          <p:cNvPr id="5123" name="Picture 3" descr="D:\找图\新视野读写1\U4\Section A\431486764.jpg"/>
          <p:cNvPicPr>
            <a:picLocks noChangeAspect="1" noChangeArrowheads="1"/>
          </p:cNvPicPr>
          <p:nvPr/>
        </p:nvPicPr>
        <p:blipFill>
          <a:blip r:embed="rId12" cstate="print"/>
          <a:srcRect/>
          <a:stretch>
            <a:fillRect/>
          </a:stretch>
        </p:blipFill>
        <p:spPr bwMode="auto">
          <a:xfrm>
            <a:off x="4379930" y="2566935"/>
            <a:ext cx="2129006" cy="3180757"/>
          </a:xfrm>
          <a:prstGeom prst="rect">
            <a:avLst/>
          </a:prstGeom>
          <a:ln>
            <a:noFill/>
          </a:ln>
          <a:effectLst>
            <a:outerShdw blurRad="292100" dist="139700" dir="2700000" algn="tl" rotWithShape="0">
              <a:srgbClr val="333333">
                <a:alpha val="65000"/>
              </a:srgbClr>
            </a:outerShdw>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Box 8"/>
          <p:cNvSpPr txBox="1">
            <a:spLocks noChangeArrowheads="1"/>
          </p:cNvSpPr>
          <p:nvPr/>
        </p:nvSpPr>
        <p:spPr bwMode="auto">
          <a:xfrm>
            <a:off x="1142976" y="2400296"/>
            <a:ext cx="7634288" cy="1200329"/>
          </a:xfrm>
          <a:prstGeom prst="rect">
            <a:avLst/>
          </a:prstGeom>
          <a:noFill/>
          <a:ln w="9525">
            <a:noFill/>
            <a:miter lim="800000"/>
            <a:headEnd/>
            <a:tailEnd/>
          </a:ln>
        </p:spPr>
        <p:txBody>
          <a:bodyPr>
            <a:spAutoFit/>
          </a:bodyPr>
          <a:lstStyle/>
          <a:p>
            <a:pPr marL="365125" indent="-365125" eaLnBrk="0" hangingPunct="0"/>
            <a:r>
              <a:rPr lang="en-US" altLang="zh-CN" sz="2400" dirty="0" smtClean="0">
                <a:latin typeface="Helvetica"/>
                <a:ea typeface="楷体_GB2312" pitchFamily="49" charset="-122"/>
              </a:rPr>
              <a:t>1. Do you regard Wesley </a:t>
            </a:r>
            <a:r>
              <a:rPr lang="en-US" altLang="zh-CN" sz="2400" dirty="0" err="1" smtClean="0">
                <a:latin typeface="Helvetica"/>
                <a:ea typeface="楷体_GB2312" pitchFamily="49" charset="-122"/>
              </a:rPr>
              <a:t>Austrey</a:t>
            </a:r>
            <a:r>
              <a:rPr lang="en-US" altLang="zh-CN" sz="2400" dirty="0" smtClean="0">
                <a:latin typeface="Helvetica"/>
                <a:ea typeface="楷体_GB2312" pitchFamily="49" charset="-122"/>
              </a:rPr>
              <a:t> as a hero? Why or why not?</a:t>
            </a:r>
            <a:endParaRPr lang="zh-CN" altLang="en-US" sz="2400" dirty="0" smtClean="0">
              <a:latin typeface="Helvetica"/>
              <a:ea typeface="楷体_GB2312" pitchFamily="49" charset="-122"/>
            </a:endParaRPr>
          </a:p>
          <a:p>
            <a:pPr marL="365125" indent="-365125" eaLnBrk="0" hangingPunct="0"/>
            <a:endParaRPr lang="en-US" altLang="zh-CN" sz="2400" dirty="0">
              <a:latin typeface="Helvetica"/>
              <a:ea typeface="楷体_GB2312" pitchFamily="49" charset="-122"/>
            </a:endParaRPr>
          </a:p>
        </p:txBody>
      </p:sp>
      <p:sp>
        <p:nvSpPr>
          <p:cNvPr id="150534" name="TextBox 8"/>
          <p:cNvSpPr txBox="1">
            <a:spLocks noChangeArrowheads="1"/>
          </p:cNvSpPr>
          <p:nvPr/>
        </p:nvSpPr>
        <p:spPr bwMode="auto">
          <a:xfrm>
            <a:off x="1142976" y="3324525"/>
            <a:ext cx="7358114" cy="461665"/>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2. What would you do if you were at the scene?</a:t>
            </a:r>
            <a:endParaRPr lang="en-US" altLang="zh-CN" sz="2400" dirty="0">
              <a:latin typeface="Helvetica"/>
              <a:ea typeface="楷体_GB2312" pitchFamily="49" charset="-122"/>
            </a:endParaRPr>
          </a:p>
        </p:txBody>
      </p:sp>
      <p:sp>
        <p:nvSpPr>
          <p:cNvPr id="11" name="矩形 10"/>
          <p:cNvSpPr/>
          <p:nvPr/>
        </p:nvSpPr>
        <p:spPr>
          <a:xfrm>
            <a:off x="1142976" y="1235211"/>
            <a:ext cx="7145490" cy="984500"/>
          </a:xfrm>
          <a:prstGeom prst="rect">
            <a:avLst/>
          </a:prstGeom>
        </p:spPr>
        <p:txBody>
          <a:bodyPr wrap="square">
            <a:spAutoFit/>
          </a:bodyPr>
          <a:lstStyle/>
          <a:p>
            <a:pPr algn="just">
              <a:lnSpc>
                <a:spcPct val="130000"/>
              </a:lnSpc>
              <a:defRPr/>
            </a:pPr>
            <a:r>
              <a:rPr lang="en-US" altLang="zh-CN" sz="2400" b="1" dirty="0" smtClean="0">
                <a:latin typeface="Helvetica"/>
                <a:ea typeface="Helvetica Neue"/>
                <a:cs typeface="Helvetica Neue"/>
              </a:rPr>
              <a:t>Listen to a news report about a man named Wesley </a:t>
            </a:r>
            <a:r>
              <a:rPr lang="en-US" altLang="zh-CN" sz="2400" b="1" dirty="0" err="1" smtClean="0">
                <a:latin typeface="Helvetica"/>
                <a:ea typeface="Helvetica Neue"/>
                <a:cs typeface="Helvetica Neue"/>
              </a:rPr>
              <a:t>Austrey</a:t>
            </a:r>
            <a:r>
              <a:rPr lang="en-US" altLang="zh-CN" sz="2400" b="1" dirty="0" smtClean="0">
                <a:latin typeface="Helvetica"/>
                <a:ea typeface="Helvetica Neue"/>
                <a:cs typeface="Helvetica Neue"/>
              </a:rPr>
              <a:t> and discuss the questions.</a:t>
            </a:r>
            <a:endParaRPr lang="zh-CN" altLang="en-US" sz="2400" b="1" dirty="0" smtClean="0">
              <a:latin typeface="Helvetica"/>
              <a:ea typeface="Helvetica Neue"/>
              <a:cs typeface="Helvetica Neue"/>
            </a:endParaRPr>
          </a:p>
        </p:txBody>
      </p:sp>
      <p:sp>
        <p:nvSpPr>
          <p:cNvPr id="15" name="矩形 14"/>
          <p:cNvSpPr/>
          <p:nvPr/>
        </p:nvSpPr>
        <p:spPr>
          <a:xfrm>
            <a:off x="4639547" y="427644"/>
            <a:ext cx="4075857"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Listening and talking</a:t>
            </a:r>
            <a:endParaRPr lang="zh-CN" altLang="en-US" sz="2400" b="1" dirty="0" smtClean="0">
              <a:solidFill>
                <a:srgbClr val="0070C0"/>
              </a:solidFill>
              <a:latin typeface="Helvetica"/>
              <a:ea typeface="Helvetica Neue"/>
              <a:cs typeface="Helvetica Neue"/>
            </a:endParaRPr>
          </a:p>
        </p:txBody>
      </p:sp>
      <p:pic>
        <p:nvPicPr>
          <p:cNvPr id="16" name="图片 15" descr="图片16.png"/>
          <p:cNvPicPr>
            <a:picLocks noChangeAspect="1"/>
          </p:cNvPicPr>
          <p:nvPr/>
        </p:nvPicPr>
        <p:blipFill>
          <a:blip r:embed="rId3"/>
          <a:stretch>
            <a:fillRect/>
          </a:stretch>
        </p:blipFill>
        <p:spPr>
          <a:xfrm>
            <a:off x="0" y="40494"/>
            <a:ext cx="4656959" cy="1194717"/>
          </a:xfrm>
          <a:prstGeom prst="rect">
            <a:avLst/>
          </a:prstGeom>
        </p:spPr>
      </p:pic>
      <p:pic>
        <p:nvPicPr>
          <p:cNvPr id="13" name="图片 11" descr="u=2135434136,2842514633&amp;fm=23&amp;gp=0.jpg">
            <a:hlinkClick r:id="rId4" action="ppaction://hlinkfile"/>
          </p:cNvPr>
          <p:cNvPicPr>
            <a:picLocks noChangeAspect="1"/>
          </p:cNvPicPr>
          <p:nvPr/>
        </p:nvPicPr>
        <p:blipFill>
          <a:blip r:embed="rId5"/>
          <a:srcRect/>
          <a:stretch>
            <a:fillRect/>
          </a:stretch>
        </p:blipFill>
        <p:spPr bwMode="auto">
          <a:xfrm>
            <a:off x="7645524" y="1786324"/>
            <a:ext cx="433388" cy="433387"/>
          </a:xfrm>
          <a:prstGeom prst="rect">
            <a:avLst/>
          </a:prstGeom>
          <a:noFill/>
          <a:ln w="9525">
            <a:noFill/>
            <a:miter lim="800000"/>
            <a:headEnd/>
            <a:tailEnd/>
          </a:ln>
        </p:spPr>
      </p:pic>
      <p:pic>
        <p:nvPicPr>
          <p:cNvPr id="10"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linds(horizontal)">
                                      <p:cBhvr>
                                        <p:cTn id="7" dur="500"/>
                                        <p:tgtEl>
                                          <p:spTgt spid="1505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0534"/>
                                        </p:tgtEl>
                                        <p:attrNameLst>
                                          <p:attrName>style.visibility</p:attrName>
                                        </p:attrNameLst>
                                      </p:cBhvr>
                                      <p:to>
                                        <p:strVal val="visible"/>
                                      </p:to>
                                    </p:set>
                                    <p:animEffect transition="in" filter="box(in)">
                                      <p:cBhvr>
                                        <p:cTn id="12"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p:bldP spid="1505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 y="1357298"/>
            <a:ext cx="8964488" cy="4143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196483" y="2176715"/>
            <a:ext cx="6875847" cy="3323987"/>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Attributive clause introduced by “who”</a:t>
            </a:r>
            <a:r>
              <a:rPr lang="zh-CN" altLang="en-US" sz="2600" dirty="0" smtClean="0">
                <a:solidFill>
                  <a:srgbClr val="FF6600"/>
                </a:solidFill>
                <a:ea typeface="楷体_GB2312" pitchFamily="49" charset="-122"/>
                <a:cs typeface="+mn-cs"/>
              </a:rPr>
              <a:t>：</a:t>
            </a:r>
            <a:endParaRPr lang="en-US" altLang="zh-CN" sz="2600" dirty="0" smtClean="0">
              <a:solidFill>
                <a:srgbClr val="FF6600"/>
              </a:solidFill>
              <a:ea typeface="楷体_GB2312" pitchFamily="49" charset="-122"/>
              <a:cs typeface="+mn-cs"/>
            </a:endParaRPr>
          </a:p>
          <a:p>
            <a:r>
              <a:rPr lang="en-US" altLang="zh-CN" sz="2400" dirty="0" smtClean="0"/>
              <a:t>Giving a detailed description to a person is sometimes necessary when you are relating a story, or narrating an event. In this case, attributive clause introduced by </a:t>
            </a:r>
            <a:r>
              <a:rPr lang="zh-CN" altLang="en-US" sz="2400" dirty="0" smtClean="0"/>
              <a:t>“</a:t>
            </a:r>
            <a:r>
              <a:rPr lang="en-US" altLang="zh-CN" sz="2400" dirty="0" smtClean="0"/>
              <a:t>who</a:t>
            </a:r>
            <a:r>
              <a:rPr lang="zh-CN" altLang="en-US" sz="2400" dirty="0" smtClean="0"/>
              <a:t>”</a:t>
            </a:r>
            <a:r>
              <a:rPr lang="en-US" altLang="zh-CN" sz="2400" dirty="0" smtClean="0"/>
              <a:t> serves the purpose quite well. It helps to achieve completeness and vividness of your description. </a:t>
            </a:r>
            <a:endParaRPr lang="zh-CN" altLang="en-US" sz="2400" dirty="0" smtClean="0"/>
          </a:p>
          <a:p>
            <a:endParaRPr lang="en-US" altLang="zh-CN" sz="2400" dirty="0"/>
          </a:p>
        </p:txBody>
      </p:sp>
      <p:grpSp>
        <p:nvGrpSpPr>
          <p:cNvPr id="7" name="组合 6"/>
          <p:cNvGrpSpPr/>
          <p:nvPr/>
        </p:nvGrpSpPr>
        <p:grpSpPr>
          <a:xfrm>
            <a:off x="-3904" y="62294"/>
            <a:ext cx="3779912" cy="1152127"/>
            <a:chOff x="-3904" y="62294"/>
            <a:chExt cx="3779912" cy="1152127"/>
          </a:xfrm>
        </p:grpSpPr>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14" name="TextBox 13"/>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549126"/>
            <a:ext cx="8768005" cy="3880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479515" y="1928802"/>
            <a:ext cx="6521377" cy="3231654"/>
          </a:xfrm>
          <a:prstGeom prst="rect">
            <a:avLst/>
          </a:prstGeom>
          <a:noFill/>
        </p:spPr>
        <p:txBody>
          <a:bodyPr wrap="square" rtlCol="0">
            <a:spAutoFit/>
          </a:bodyPr>
          <a:lstStyle/>
          <a:p>
            <a:pPr algn="just">
              <a:lnSpc>
                <a:spcPct val="120000"/>
              </a:lnSpc>
              <a:defRPr/>
            </a:pPr>
            <a:r>
              <a:rPr lang="en-US" altLang="zh-CN" sz="2600" dirty="0">
                <a:solidFill>
                  <a:srgbClr val="FF6600"/>
                </a:solidFill>
                <a:latin typeface="Helvetica" pitchFamily="34" charset="0"/>
                <a:ea typeface="楷体_GB2312" pitchFamily="49" charset="-122"/>
              </a:rPr>
              <a:t>Example</a:t>
            </a:r>
            <a:r>
              <a:rPr lang="en-US" altLang="en-US" sz="2600" dirty="0">
                <a:solidFill>
                  <a:srgbClr val="FF6600"/>
                </a:solidFill>
                <a:latin typeface="Helvetica" pitchFamily="34" charset="0"/>
                <a:ea typeface="楷体_GB2312" pitchFamily="49" charset="-122"/>
              </a:rPr>
              <a:t>: </a:t>
            </a:r>
          </a:p>
          <a:p>
            <a:pPr marL="542925" indent="-542925" algn="just">
              <a:lnSpc>
                <a:spcPct val="120000"/>
              </a:lnSpc>
              <a:defRPr/>
            </a:pPr>
            <a:r>
              <a:rPr lang="en-US" altLang="zh-CN" sz="2400" dirty="0" smtClean="0">
                <a:latin typeface="Helvetica" pitchFamily="34" charset="0"/>
                <a:ea typeface="Cambria Math" pitchFamily="18" charset="0"/>
                <a:cs typeface="Arial" pitchFamily="34" charset="0"/>
              </a:rPr>
              <a:t>1) These are civilian heroes, </a:t>
            </a:r>
            <a:r>
              <a:rPr lang="en-US" altLang="zh-CN" sz="2400" b="1" dirty="0" smtClean="0">
                <a:solidFill>
                  <a:srgbClr val="FF6600"/>
                </a:solidFill>
                <a:latin typeface="Helvetica" pitchFamily="34" charset="0"/>
                <a:ea typeface="Cambria Math" pitchFamily="18" charset="0"/>
                <a:cs typeface="Arial" pitchFamily="34" charset="0"/>
              </a:rPr>
              <a:t>who</a:t>
            </a:r>
            <a:r>
              <a:rPr lang="en-US" altLang="zh-CN" sz="2400" dirty="0" smtClean="0">
                <a:latin typeface="Helvetica" pitchFamily="34" charset="0"/>
                <a:ea typeface="Cambria Math" pitchFamily="18" charset="0"/>
                <a:cs typeface="Arial" pitchFamily="34" charset="0"/>
              </a:rPr>
              <a:t> acted instinctively with courage and grace when caught up in extraordinary circumstances.</a:t>
            </a:r>
          </a:p>
          <a:p>
            <a:pPr marL="542925" indent="-542925" algn="just">
              <a:lnSpc>
                <a:spcPct val="120000"/>
              </a:lnSpc>
              <a:defRPr/>
            </a:pPr>
            <a:r>
              <a:rPr lang="en-US" altLang="zh-CN" sz="2400" dirty="0" smtClean="0">
                <a:latin typeface="Helvetica" pitchFamily="34" charset="0"/>
                <a:ea typeface="Cambria Math" pitchFamily="18" charset="0"/>
                <a:cs typeface="Arial" pitchFamily="34" charset="0"/>
              </a:rPr>
              <a:t>2) A soldier </a:t>
            </a:r>
            <a:r>
              <a:rPr lang="en-US" altLang="zh-CN" sz="2400" b="1" dirty="0" smtClean="0">
                <a:solidFill>
                  <a:srgbClr val="FF6600"/>
                </a:solidFill>
                <a:latin typeface="Helvetica" pitchFamily="34" charset="0"/>
                <a:ea typeface="Cambria Math" pitchFamily="18" charset="0"/>
                <a:cs typeface="Arial" pitchFamily="34" charset="0"/>
              </a:rPr>
              <a:t>who</a:t>
            </a:r>
            <a:r>
              <a:rPr lang="en-US" altLang="zh-CN" sz="2400" dirty="0" smtClean="0">
                <a:latin typeface="Helvetica" pitchFamily="34" charset="0"/>
                <a:ea typeface="Cambria Math" pitchFamily="18" charset="0"/>
                <a:cs typeface="Arial" pitchFamily="34" charset="0"/>
              </a:rPr>
              <a:t> runs through gunfire to rescue other military personnel is seen as a hero.</a:t>
            </a:r>
            <a:endParaRPr lang="en-US" altLang="zh-CN" sz="2400" dirty="0">
              <a:latin typeface="Helvetica" pitchFamily="34" charset="0"/>
              <a:ea typeface="Cambria Math" pitchFamily="18" charset="0"/>
              <a:cs typeface="Arial" pitchFamily="34" charset="0"/>
            </a:endParaRPr>
          </a:p>
        </p:txBody>
      </p:sp>
      <p:sp>
        <p:nvSpPr>
          <p:cNvPr id="14" name="TextBox 13"/>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grpSp>
        <p:nvGrpSpPr>
          <p:cNvPr id="7" name="组合 6"/>
          <p:cNvGrpSpPr/>
          <p:nvPr/>
        </p:nvGrpSpPr>
        <p:grpSpPr>
          <a:xfrm>
            <a:off x="-3904" y="62294"/>
            <a:ext cx="3779912" cy="1152127"/>
            <a:chOff x="-3904" y="62294"/>
            <a:chExt cx="3779912" cy="1152127"/>
          </a:xfrm>
        </p:grpSpPr>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3" action="ppaction://hlinkfile"/>
          </p:cNvPr>
          <p:cNvPicPr>
            <a:picLocks noChangeAspect="1" noChangeArrowheads="1"/>
          </p:cNvPicPr>
          <p:nvPr/>
        </p:nvPicPr>
        <p:blipFill>
          <a:blip r:embed="rId4" cstate="print"/>
          <a:srcRect/>
          <a:stretch>
            <a:fillRect/>
          </a:stretch>
        </p:blipFill>
        <p:spPr bwMode="auto">
          <a:xfrm>
            <a:off x="142844" y="1214422"/>
            <a:ext cx="8912226" cy="5419747"/>
          </a:xfrm>
          <a:prstGeom prst="rect">
            <a:avLst/>
          </a:prstGeom>
          <a:noFill/>
          <a:ln w="9525">
            <a:noFill/>
            <a:miter lim="800000"/>
            <a:headEnd/>
            <a:tailEnd/>
          </a:ln>
        </p:spPr>
      </p:pic>
      <p:sp>
        <p:nvSpPr>
          <p:cNvPr id="19" name="AutoShape 11"/>
          <p:cNvSpPr>
            <a:spLocks noChangeArrowheads="1"/>
          </p:cNvSpPr>
          <p:nvPr/>
        </p:nvSpPr>
        <p:spPr bwMode="auto">
          <a:xfrm>
            <a:off x="428624" y="5484814"/>
            <a:ext cx="8215342" cy="444516"/>
          </a:xfrm>
          <a:prstGeom prst="rect">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2000" b="1" dirty="0" smtClean="0">
                <a:solidFill>
                  <a:schemeClr val="bg1"/>
                </a:solidFill>
                <a:latin typeface="Times New Roman" pitchFamily="18" charset="0"/>
                <a:ea typeface="宋体" pitchFamily="2" charset="-122"/>
              </a:rPr>
              <a:t>President </a:t>
            </a:r>
            <a:r>
              <a:rPr lang="en-US" altLang="zh-CN" sz="2000" b="1" dirty="0" err="1" smtClean="0">
                <a:solidFill>
                  <a:schemeClr val="bg1"/>
                </a:solidFill>
                <a:latin typeface="Times New Roman" pitchFamily="18" charset="0"/>
                <a:ea typeface="宋体" pitchFamily="2" charset="-122"/>
              </a:rPr>
              <a:t>Obama</a:t>
            </a:r>
            <a:r>
              <a:rPr lang="en-US" altLang="zh-CN" sz="2000" b="1" dirty="0" smtClean="0">
                <a:solidFill>
                  <a:schemeClr val="bg1"/>
                </a:solidFill>
                <a:latin typeface="Times New Roman" pitchFamily="18" charset="0"/>
                <a:ea typeface="宋体" pitchFamily="2" charset="-122"/>
              </a:rPr>
              <a:t> at MLK Memorial Dedication</a:t>
            </a:r>
            <a:endParaRPr lang="en-US" altLang="zh-CN" sz="2000" b="1" dirty="0">
              <a:solidFill>
                <a:schemeClr val="bg1"/>
              </a:solidFill>
              <a:latin typeface="Times New Roman" pitchFamily="18" charset="0"/>
              <a:ea typeface="宋体" pitchFamily="2" charset="-122"/>
            </a:endParaRPr>
          </a:p>
        </p:txBody>
      </p:sp>
      <p:sp>
        <p:nvSpPr>
          <p:cNvPr id="13" name="TextBox 12"/>
          <p:cNvSpPr txBox="1"/>
          <p:nvPr/>
        </p:nvSpPr>
        <p:spPr>
          <a:xfrm>
            <a:off x="6500826" y="571480"/>
            <a:ext cx="2372360"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defPPr>
              <a:defRPr lang="zh-CN"/>
            </a:defPPr>
            <a:lvl1pPr>
              <a:defRPr b="1">
                <a:latin typeface="Helvetica" pitchFamily="34" charset="0"/>
                <a:ea typeface="楷体_GB2312" pitchFamily="49" charset="-122"/>
              </a:defRPr>
            </a:lvl1pPr>
          </a:lstStyle>
          <a:p>
            <a:r>
              <a:rPr lang="en-US" altLang="zh-CN" sz="2600" dirty="0" smtClean="0"/>
              <a:t>Appreciation</a:t>
            </a:r>
            <a:endParaRPr lang="zh-CN" altLang="en-US" sz="2600" dirty="0"/>
          </a:p>
        </p:txBody>
      </p:sp>
      <p:sp>
        <p:nvSpPr>
          <p:cNvPr id="21" name="TextBox 20"/>
          <p:cNvSpPr txBox="1"/>
          <p:nvPr/>
        </p:nvSpPr>
        <p:spPr>
          <a:xfrm>
            <a:off x="3677916" y="571480"/>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pic>
        <p:nvPicPr>
          <p:cNvPr id="1026" name="Picture 2">
            <a:hlinkClick r:id="rId5" action="ppaction://hlinkfile"/>
          </p:cNvPr>
          <p:cNvPicPr>
            <a:picLocks noChangeAspect="1" noChangeArrowheads="1"/>
          </p:cNvPicPr>
          <p:nvPr/>
        </p:nvPicPr>
        <p:blipFill>
          <a:blip r:embed="rId6"/>
          <a:srcRect/>
          <a:stretch>
            <a:fillRect/>
          </a:stretch>
        </p:blipFill>
        <p:spPr bwMode="auto">
          <a:xfrm>
            <a:off x="301595" y="1484313"/>
            <a:ext cx="8753475" cy="4143375"/>
          </a:xfrm>
          <a:prstGeom prst="rect">
            <a:avLst/>
          </a:prstGeom>
          <a:noFill/>
          <a:ln w="9525">
            <a:noFill/>
            <a:miter lim="800000"/>
            <a:headEnd/>
            <a:tailEnd/>
          </a:ln>
          <a:effectLst/>
        </p:spPr>
      </p:pic>
      <p:grpSp>
        <p:nvGrpSpPr>
          <p:cNvPr id="12" name="组合 11"/>
          <p:cNvGrpSpPr/>
          <p:nvPr/>
        </p:nvGrpSpPr>
        <p:grpSpPr>
          <a:xfrm>
            <a:off x="-3904" y="62294"/>
            <a:ext cx="3779912" cy="1152127"/>
            <a:chOff x="-3904" y="62294"/>
            <a:chExt cx="3779912" cy="1152127"/>
          </a:xfrm>
        </p:grpSpPr>
        <p:pic>
          <p:nvPicPr>
            <p:cNvPr id="16"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4" name="Picture 4">
            <a:hlinkClick r:id="rId8" action="ppaction://hlinksldjump"/>
          </p:cNvPr>
          <p:cNvPicPr>
            <a:picLocks noChangeAspect="1" noChangeArrowheads="1"/>
          </p:cNvPicPr>
          <p:nvPr/>
        </p:nvPicPr>
        <p:blipFill>
          <a:blip r:embed="rId9"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9686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a:stretch/>
        </p:blipFill>
        <p:spPr bwMode="auto">
          <a:xfrm>
            <a:off x="859886" y="1685877"/>
            <a:ext cx="7709979" cy="51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defPPr>
              <a:defRPr lang="zh-CN"/>
            </a:defPPr>
            <a:lvl1pPr>
              <a:defRPr b="1">
                <a:latin typeface="Helvetica" pitchFamily="34" charset="0"/>
                <a:ea typeface="楷体_GB2312" pitchFamily="49" charset="-122"/>
              </a:defRPr>
            </a:lvl1pPr>
          </a:lstStyle>
          <a:p>
            <a:r>
              <a:rPr lang="en-US" altLang="zh-CN" sz="2600" dirty="0" smtClean="0"/>
              <a:t>Appreciation</a:t>
            </a:r>
            <a:endParaRPr lang="zh-CN" altLang="en-US" sz="2600" dirty="0"/>
          </a:p>
        </p:txBody>
      </p:sp>
      <p:sp>
        <p:nvSpPr>
          <p:cNvPr id="12" name="Text Box 23"/>
          <p:cNvSpPr txBox="1">
            <a:spLocks noChangeArrowheads="1"/>
          </p:cNvSpPr>
          <p:nvPr/>
        </p:nvSpPr>
        <p:spPr bwMode="auto">
          <a:xfrm>
            <a:off x="1428728" y="2335606"/>
            <a:ext cx="6228184" cy="3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eaLnBrk="1" hangingPunct="1">
              <a:lnSpc>
                <a:spcPct val="120000"/>
              </a:lnSpc>
            </a:pPr>
            <a:r>
              <a:rPr lang="en-US" altLang="zh-CN" sz="2000" dirty="0" smtClean="0">
                <a:solidFill>
                  <a:schemeClr val="tx1"/>
                </a:solidFill>
                <a:latin typeface="Helvetica" pitchFamily="34" charset="0"/>
                <a:ea typeface="Cambria Math" pitchFamily="18" charset="0"/>
                <a:cs typeface="Arial" pitchFamily="34" charset="0"/>
              </a:rPr>
              <a:t>In this place, he (Martin Luther King Jr.) will stand for all time, among monuments to those who fathered this nation and those who defended it; a black preacher with no official rank or title who somehow gave voice to our deepest dreams and our most lasting ideals, a man who stirred our conscience and thereby helped make our union more perfect. And Dr. King would be the first to remind us that this memorial is not for him alone.…</a:t>
            </a:r>
            <a:endParaRPr lang="zh-CN" altLang="en-US" sz="2000" dirty="0">
              <a:solidFill>
                <a:schemeClr val="tx1"/>
              </a:solidFill>
              <a:latin typeface="Helvetica" pitchFamily="34" charset="0"/>
              <a:ea typeface="Cambria Math" pitchFamily="18" charset="0"/>
              <a:cs typeface="Arial" pitchFamily="34" charset="0"/>
            </a:endParaRP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sp>
        <p:nvSpPr>
          <p:cNvPr id="17" name="右箭头 16"/>
          <p:cNvSpPr/>
          <p:nvPr/>
        </p:nvSpPr>
        <p:spPr>
          <a:xfrm>
            <a:off x="2557486" y="5567010"/>
            <a:ext cx="1371572" cy="576634"/>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accent6">
                    <a:lumMod val="50000"/>
                  </a:schemeClr>
                </a:solidFill>
                <a:effectLst/>
              </a:rPr>
              <a:t>For more</a:t>
            </a:r>
            <a:endParaRPr lang="zh-CN" altLang="en-US" sz="1600" dirty="0">
              <a:ln>
                <a:solidFill>
                  <a:schemeClr val="tx1"/>
                </a:solidFill>
              </a:ln>
              <a:solidFill>
                <a:schemeClr val="accent6">
                  <a:lumMod val="50000"/>
                </a:schemeClr>
              </a:solidFill>
              <a:effectLst/>
            </a:endParaRPr>
          </a:p>
        </p:txBody>
      </p:sp>
      <p:sp>
        <p:nvSpPr>
          <p:cNvPr id="15" name="Text Box 23"/>
          <p:cNvSpPr txBox="1">
            <a:spLocks noChangeArrowheads="1"/>
          </p:cNvSpPr>
          <p:nvPr/>
        </p:nvSpPr>
        <p:spPr bwMode="auto">
          <a:xfrm>
            <a:off x="1500166" y="2357430"/>
            <a:ext cx="6228184" cy="3724096"/>
          </a:xfrm>
          <a:prstGeom prst="rect">
            <a:avLst/>
          </a:prstGeom>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eaLnBrk="1" hangingPunct="1">
              <a:lnSpc>
                <a:spcPct val="118000"/>
              </a:lnSpc>
            </a:pPr>
            <a:r>
              <a:rPr lang="en-US" altLang="zh-CN" sz="2000" dirty="0" smtClean="0">
                <a:solidFill>
                  <a:schemeClr val="tx1"/>
                </a:solidFill>
                <a:latin typeface="Helvetica" pitchFamily="34" charset="0"/>
                <a:ea typeface="Cambria Math" pitchFamily="18" charset="0"/>
                <a:cs typeface="Arial" pitchFamily="34" charset="0"/>
              </a:rPr>
              <a:t>And finally, there are the multitudes of men and women whose name never appear in the history books — those who marched and those who sang, those who sat in and those who stood firm, those who organized and those who mobilized — all those men and women who through countless acts of quiet heroism helped bring about changes few thought were even possible.</a:t>
            </a:r>
          </a:p>
          <a:p>
            <a:pPr algn="just" eaLnBrk="1" hangingPunct="1">
              <a:lnSpc>
                <a:spcPct val="118000"/>
              </a:lnSpc>
            </a:pPr>
            <a:endParaRPr lang="en-US" altLang="zh-CN" sz="2000" dirty="0" smtClean="0">
              <a:solidFill>
                <a:schemeClr val="tx1"/>
              </a:solidFill>
              <a:latin typeface="Helvetica" pitchFamily="34" charset="0"/>
              <a:ea typeface="Cambria Math" pitchFamily="18" charset="0"/>
              <a:cs typeface="Arial" pitchFamily="34" charset="0"/>
            </a:endParaRPr>
          </a:p>
          <a:p>
            <a:pPr algn="just" eaLnBrk="1" hangingPunct="1">
              <a:lnSpc>
                <a:spcPct val="118000"/>
              </a:lnSpc>
            </a:pPr>
            <a:endParaRPr lang="zh-CN" altLang="en-US" sz="2000" dirty="0">
              <a:solidFill>
                <a:schemeClr val="tx1"/>
              </a:solidFill>
              <a:latin typeface="Helvetica" pitchFamily="34" charset="0"/>
              <a:ea typeface="Cambria Math" pitchFamily="18" charset="0"/>
              <a:cs typeface="Arial" pitchFamily="34" charset="0"/>
            </a:endParaRPr>
          </a:p>
        </p:txBody>
      </p:sp>
      <p:grpSp>
        <p:nvGrpSpPr>
          <p:cNvPr id="13" name="组合 12"/>
          <p:cNvGrpSpPr/>
          <p:nvPr/>
        </p:nvGrpSpPr>
        <p:grpSpPr>
          <a:xfrm>
            <a:off x="-3904" y="62294"/>
            <a:ext cx="3779912" cy="1152127"/>
            <a:chOff x="-3904" y="62294"/>
            <a:chExt cx="3779912" cy="1152127"/>
          </a:xfrm>
        </p:grpSpPr>
        <p:pic>
          <p:nvPicPr>
            <p:cNvPr id="1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0"/>
          <p:cNvSpPr txBox="1">
            <a:spLocks noChangeArrowheads="1"/>
          </p:cNvSpPr>
          <p:nvPr/>
        </p:nvSpPr>
        <p:spPr bwMode="auto">
          <a:xfrm>
            <a:off x="579715" y="2286410"/>
            <a:ext cx="8014388" cy="85683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FF6600"/>
                </a:solidFill>
                <a:latin typeface="Helvetica"/>
              </a:rPr>
              <a:t>               </a:t>
            </a:r>
            <a:r>
              <a:rPr lang="en-US" sz="2400" b="1" dirty="0" smtClean="0">
                <a:solidFill>
                  <a:srgbClr val="FF6600"/>
                </a:solidFill>
                <a:latin typeface="Helvetica"/>
              </a:rPr>
              <a:t>who have enough academic, physical and leadership potential</a:t>
            </a:r>
            <a:endParaRPr kumimoji="1" lang="en-US" altLang="zh-CN" sz="2400" b="1" dirty="0">
              <a:solidFill>
                <a:srgbClr val="FF6600"/>
              </a:solidFill>
              <a:latin typeface="Helvetica"/>
              <a:ea typeface="宋体" pitchFamily="2" charset="-122"/>
            </a:endParaRPr>
          </a:p>
        </p:txBody>
      </p:sp>
      <p:pic>
        <p:nvPicPr>
          <p:cNvPr id="13" name="Picture 2" descr="E:\新视野\400_F_63459409_WrqNQgC3su8SnXaNEvGVxZu46Q44OF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5968" r="21032" b="2701"/>
          <a:stretch/>
        </p:blipFill>
        <p:spPr bwMode="auto">
          <a:xfrm>
            <a:off x="6876257" y="3786190"/>
            <a:ext cx="2000231" cy="3089210"/>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5836082" y="1196118"/>
            <a:ext cx="1736314"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Practice</a:t>
            </a:r>
            <a:endParaRPr lang="zh-CN" altLang="en-US" sz="2600" b="1" dirty="0"/>
          </a:p>
        </p:txBody>
      </p:sp>
      <p:sp>
        <p:nvSpPr>
          <p:cNvPr id="25" name="Rectangle 1"/>
          <p:cNvSpPr>
            <a:spLocks noChangeArrowheads="1"/>
          </p:cNvSpPr>
          <p:nvPr/>
        </p:nvSpPr>
        <p:spPr bwMode="auto">
          <a:xfrm>
            <a:off x="490815" y="1785926"/>
            <a:ext cx="8001000" cy="186512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dirty="0" smtClean="0">
                <a:latin typeface="Helvetica" pitchFamily="34" charset="0"/>
                <a:ea typeface="Cambria Math" pitchFamily="18" charset="0"/>
                <a:cs typeface="Arial" pitchFamily="34" charset="0"/>
              </a:rPr>
              <a:t>Only those candidates</a:t>
            </a:r>
            <a:r>
              <a:rPr lang="zh-CN" altLang="en-US" sz="2400" dirty="0" smtClean="0"/>
              <a:t>（</a:t>
            </a:r>
            <a:r>
              <a:rPr lang="zh-CN" altLang="en-US" sz="2400" dirty="0" smtClean="0">
                <a:latin typeface="华文行楷" pitchFamily="2" charset="-122"/>
                <a:ea typeface="华文行楷" pitchFamily="2" charset="-122"/>
                <a:cs typeface="Times New Roman" pitchFamily="18" charset="0"/>
              </a:rPr>
              <a:t>在学业、身体及领导才能上有足够潜质</a:t>
            </a:r>
            <a:r>
              <a:rPr lang="zh-CN" altLang="en-US" sz="2400" dirty="0" smtClean="0"/>
              <a:t>）</a:t>
            </a:r>
            <a:r>
              <a:rPr lang="en-US" sz="2400" dirty="0" smtClean="0"/>
              <a:t>___________________________________________</a:t>
            </a:r>
            <a:br>
              <a:rPr lang="en-US" sz="2400" dirty="0" smtClean="0"/>
            </a:br>
            <a:r>
              <a:rPr lang="en-US" sz="2400" dirty="0" smtClean="0"/>
              <a:t>___________________ </a:t>
            </a:r>
            <a:r>
              <a:rPr lang="en-US" altLang="zh-CN" sz="2400" dirty="0" smtClean="0">
                <a:latin typeface="Helvetica" pitchFamily="34" charset="0"/>
                <a:ea typeface="Cambria Math" pitchFamily="18" charset="0"/>
                <a:cs typeface="Arial" pitchFamily="34" charset="0"/>
              </a:rPr>
              <a:t>receive appointments to the Military Academy.</a:t>
            </a:r>
            <a:endParaRPr lang="en-US" altLang="zh-CN" sz="2400" dirty="0">
              <a:latin typeface="+mn-lt"/>
            </a:endParaRPr>
          </a:p>
        </p:txBody>
      </p:sp>
      <p:sp>
        <p:nvSpPr>
          <p:cNvPr id="26" name="Rectangle 2"/>
          <p:cNvSpPr>
            <a:spLocks noChangeArrowheads="1"/>
          </p:cNvSpPr>
          <p:nvPr/>
        </p:nvSpPr>
        <p:spPr bwMode="auto">
          <a:xfrm>
            <a:off x="490815" y="3786190"/>
            <a:ext cx="6385442" cy="230832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dirty="0" smtClean="0">
                <a:latin typeface="Helvetica" pitchFamily="34" charset="0"/>
                <a:ea typeface="Cambria Math" pitchFamily="18" charset="0"/>
                <a:cs typeface="Arial" pitchFamily="34" charset="0"/>
              </a:rPr>
              <a:t>There is more eye contact between people who like each other than those</a:t>
            </a:r>
            <a:r>
              <a:rPr lang="zh-CN" altLang="en-US" sz="2400" dirty="0" smtClean="0">
                <a:cs typeface="Times New Roman" pitchFamily="18" charset="0"/>
              </a:rPr>
              <a:t>（</a:t>
            </a:r>
            <a:r>
              <a:rPr lang="zh-CN" altLang="en-US" sz="2400" dirty="0" smtClean="0">
                <a:latin typeface="华文行楷" pitchFamily="2" charset="-122"/>
                <a:ea typeface="华文行楷" pitchFamily="2" charset="-122"/>
                <a:cs typeface="Times New Roman" pitchFamily="18" charset="0"/>
              </a:rPr>
              <a:t>对彼此冷漠或有敌意</a:t>
            </a:r>
            <a:r>
              <a:rPr lang="zh-CN" altLang="en-US" sz="2400" dirty="0" smtClean="0">
                <a:cs typeface="Times New Roman" pitchFamily="18" charset="0"/>
              </a:rPr>
              <a:t>）</a:t>
            </a:r>
            <a:r>
              <a:rPr lang="en-US" altLang="zh-CN" sz="2400" dirty="0" smtClean="0">
                <a:cs typeface="Times New Roman" pitchFamily="18" charset="0"/>
              </a:rPr>
              <a:t>____________________________</a:t>
            </a:r>
            <a:br>
              <a:rPr lang="en-US" altLang="zh-CN" sz="2400" dirty="0" smtClean="0">
                <a:cs typeface="Times New Roman" pitchFamily="18" charset="0"/>
              </a:rPr>
            </a:br>
            <a:r>
              <a:rPr lang="en-US" altLang="zh-CN" sz="2400" dirty="0" smtClean="0">
                <a:cs typeface="Times New Roman" pitchFamily="18" charset="0"/>
              </a:rPr>
              <a:t>___________________.</a:t>
            </a:r>
          </a:p>
          <a:p>
            <a:pPr eaLnBrk="0" hangingPunct="0">
              <a:lnSpc>
                <a:spcPct val="120000"/>
              </a:lnSpc>
              <a:defRPr/>
            </a:pPr>
            <a:endParaRPr lang="zh-CN" altLang="en-US" sz="2400" dirty="0">
              <a:latin typeface="+mn-lt"/>
            </a:endParaRPr>
          </a:p>
        </p:txBody>
      </p:sp>
      <p:sp>
        <p:nvSpPr>
          <p:cNvPr id="27" name="Rectangle 3"/>
          <p:cNvSpPr>
            <a:spLocks noChangeArrowheads="1"/>
          </p:cNvSpPr>
          <p:nvPr/>
        </p:nvSpPr>
        <p:spPr bwMode="auto">
          <a:xfrm>
            <a:off x="490815" y="4684085"/>
            <a:ext cx="6174436" cy="94917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ct val="120000"/>
              </a:lnSpc>
              <a:spcBef>
                <a:spcPct val="50000"/>
              </a:spcBef>
              <a:defRPr/>
            </a:pPr>
            <a:r>
              <a:rPr lang="en-US" altLang="zh-CN" sz="2400" b="1" dirty="0" smtClean="0">
                <a:solidFill>
                  <a:srgbClr val="FF6600"/>
                </a:solidFill>
                <a:latin typeface="Helvetica"/>
              </a:rPr>
              <a:t>                  who are indifferent or hostile towards each other</a:t>
            </a: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grpSp>
        <p:nvGrpSpPr>
          <p:cNvPr id="11" name="组合 10"/>
          <p:cNvGrpSpPr/>
          <p:nvPr/>
        </p:nvGrpSpPr>
        <p:grpSpPr>
          <a:xfrm>
            <a:off x="-32" y="62295"/>
            <a:ext cx="3779912" cy="1152127"/>
            <a:chOff x="-3904" y="62294"/>
            <a:chExt cx="3779912" cy="1152127"/>
          </a:xfrm>
        </p:grpSpPr>
        <p:pic>
          <p:nvPicPr>
            <p:cNvPr id="1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21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2787615" y="1928802"/>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736468" y="2071329"/>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sz="2800" dirty="0" smtClean="0"/>
              <a:t>Question</a:t>
            </a:r>
            <a:endParaRPr lang="zh-CN" altLang="en-US" sz="2800" dirty="0"/>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1" name="下箭头 10"/>
          <p:cNvSpPr/>
          <p:nvPr/>
        </p:nvSpPr>
        <p:spPr>
          <a:xfrm>
            <a:off x="4312308" y="2863417"/>
            <a:ext cx="432048" cy="50589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2" name="圆角矩形 11"/>
          <p:cNvSpPr/>
          <p:nvPr/>
        </p:nvSpPr>
        <p:spPr>
          <a:xfrm>
            <a:off x="2839229" y="3402021"/>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788082" y="3544548"/>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sz="2800" dirty="0" smtClean="0"/>
              <a:t>Example</a:t>
            </a:r>
            <a:endParaRPr lang="zh-CN" altLang="en-US" sz="2800" dirty="0"/>
          </a:p>
        </p:txBody>
      </p:sp>
      <p:sp>
        <p:nvSpPr>
          <p:cNvPr id="14" name="下箭头 13"/>
          <p:cNvSpPr/>
          <p:nvPr/>
        </p:nvSpPr>
        <p:spPr>
          <a:xfrm>
            <a:off x="4332701" y="4342526"/>
            <a:ext cx="432048" cy="50589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9" name="圆角矩形 18"/>
          <p:cNvSpPr/>
          <p:nvPr/>
        </p:nvSpPr>
        <p:spPr>
          <a:xfrm>
            <a:off x="2859622" y="4881130"/>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808475" y="5023657"/>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smtClean="0"/>
              <a:t>Conclusion</a:t>
            </a:r>
            <a:endParaRPr lang="zh-CN" altLang="en-US" sz="2800" dirty="0"/>
          </a:p>
        </p:txBody>
      </p:sp>
      <p:sp>
        <p:nvSpPr>
          <p:cNvPr id="2" name="右箭头 1">
            <a:hlinkClick r:id="" action="ppaction://hlinkshowjump?jump=nextslide"/>
          </p:cNvPr>
          <p:cNvSpPr/>
          <p:nvPr/>
        </p:nvSpPr>
        <p:spPr>
          <a:xfrm>
            <a:off x="6858016" y="5805264"/>
            <a:ext cx="1449604" cy="648072"/>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accent6">
                    <a:lumMod val="50000"/>
                  </a:schemeClr>
                </a:solidFill>
                <a:effectLst/>
              </a:rPr>
              <a:t>For more</a:t>
            </a:r>
            <a:endParaRPr lang="zh-CN" altLang="en-US" sz="1600" dirty="0">
              <a:ln>
                <a:solidFill>
                  <a:schemeClr val="tx1"/>
                </a:solidFill>
              </a:ln>
              <a:solidFill>
                <a:schemeClr val="accent6">
                  <a:lumMod val="50000"/>
                </a:schemeClr>
              </a:solidFill>
              <a:effectLst/>
            </a:endParaRPr>
          </a:p>
        </p:txBody>
      </p:sp>
      <p:grpSp>
        <p:nvGrpSpPr>
          <p:cNvPr id="16" name="组合 15"/>
          <p:cNvGrpSpPr/>
          <p:nvPr/>
        </p:nvGrpSpPr>
        <p:grpSpPr>
          <a:xfrm>
            <a:off x="-3904" y="62294"/>
            <a:ext cx="3779912" cy="1152127"/>
            <a:chOff x="-3904" y="62294"/>
            <a:chExt cx="3779912" cy="1152127"/>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9" grpId="0" animBg="1"/>
      <p:bldP spid="20" grpId="0"/>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已买图\物品\TWM1098134547_2000X3008.jpg"/>
          <p:cNvPicPr>
            <a:picLocks noChangeAspect="1" noChangeArrowheads="1"/>
          </p:cNvPicPr>
          <p:nvPr/>
        </p:nvPicPr>
        <p:blipFill>
          <a:blip r:embed="rId3" cstate="print"/>
          <a:srcRect/>
          <a:stretch>
            <a:fillRect/>
          </a:stretch>
        </p:blipFill>
        <p:spPr bwMode="auto">
          <a:xfrm>
            <a:off x="5666526" y="1500174"/>
            <a:ext cx="3429869" cy="5158201"/>
          </a:xfrm>
          <a:prstGeom prst="rect">
            <a:avLst/>
          </a:prstGeom>
          <a:noFill/>
        </p:spPr>
      </p:pic>
      <p:sp>
        <p:nvSpPr>
          <p:cNvPr id="25" name="Rectangle 1"/>
          <p:cNvSpPr>
            <a:spLocks noChangeArrowheads="1"/>
          </p:cNvSpPr>
          <p:nvPr/>
        </p:nvSpPr>
        <p:spPr bwMode="auto">
          <a:xfrm>
            <a:off x="490815" y="2593728"/>
            <a:ext cx="5017289" cy="319472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eaLnBrk="0" hangingPunct="0">
              <a:lnSpc>
                <a:spcPct val="120000"/>
              </a:lnSpc>
              <a:defRPr/>
            </a:pPr>
            <a:r>
              <a:rPr lang="en-US" altLang="zh-CN" sz="2400" b="1" dirty="0" smtClean="0">
                <a:latin typeface="Helvetica" pitchFamily="34" charset="0"/>
                <a:ea typeface="Cambria Math" pitchFamily="18" charset="0"/>
                <a:cs typeface="Arial" pitchFamily="34" charset="0"/>
              </a:rPr>
              <a:t>Directions</a:t>
            </a:r>
            <a:r>
              <a:rPr lang="en-US" altLang="zh-CN" sz="2400" b="1" dirty="0">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Have a look at the outline below and the sample paragraph, which starts with a question supported by an example. </a:t>
            </a:r>
          </a:p>
          <a:p>
            <a:pPr algn="just" eaLnBrk="0" hangingPunct="0">
              <a:lnSpc>
                <a:spcPct val="120000"/>
              </a:lnSpc>
              <a:defRPr/>
            </a:pPr>
            <a:r>
              <a:rPr lang="en-US" altLang="zh-CN" sz="2400" dirty="0" smtClean="0">
                <a:latin typeface="Helvetica" pitchFamily="34" charset="0"/>
                <a:ea typeface="Cambria Math" pitchFamily="18" charset="0"/>
                <a:cs typeface="Arial" pitchFamily="34" charset="0"/>
              </a:rPr>
              <a:t>  </a:t>
            </a:r>
            <a:endParaRPr lang="zh-CN" altLang="en-US" sz="2400" dirty="0" smtClean="0">
              <a:latin typeface="Helvetica" pitchFamily="34" charset="0"/>
              <a:ea typeface="Cambria Math" pitchFamily="18" charset="0"/>
              <a:cs typeface="Arial" pitchFamily="34" charset="0"/>
            </a:endParaRPr>
          </a:p>
          <a:p>
            <a:pPr algn="just" eaLnBrk="0" hangingPunct="0">
              <a:lnSpc>
                <a:spcPct val="120000"/>
              </a:lnSpc>
              <a:defRPr/>
            </a:pPr>
            <a:endParaRPr lang="en-US" altLang="zh-CN" sz="2400" dirty="0">
              <a:latin typeface="Helvetica" pitchFamily="34" charset="0"/>
              <a:ea typeface="Cambria Math" pitchFamily="18" charset="0"/>
              <a:cs typeface="Arial" pitchFamily="34" charset="0"/>
            </a:endParaRPr>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grpSp>
        <p:nvGrpSpPr>
          <p:cNvPr id="7" name="组合 6"/>
          <p:cNvGrpSpPr/>
          <p:nvPr/>
        </p:nvGrpSpPr>
        <p:grpSpPr>
          <a:xfrm>
            <a:off x="-3904" y="62294"/>
            <a:ext cx="3779912" cy="1152127"/>
            <a:chOff x="-3904" y="62294"/>
            <a:chExt cx="3779912" cy="1152127"/>
          </a:xfrm>
        </p:grpSpPr>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183674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新视野\400_F_63459409_WrqNQgC3su8SnXaNEvGVxZu46Q44OF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5968" r="21032" b="2701"/>
          <a:stretch/>
        </p:blipFill>
        <p:spPr bwMode="auto">
          <a:xfrm>
            <a:off x="8028384" y="5135038"/>
            <a:ext cx="1115615" cy="172298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圆角矩形 7"/>
          <p:cNvSpPr/>
          <p:nvPr/>
        </p:nvSpPr>
        <p:spPr>
          <a:xfrm>
            <a:off x="1571604" y="1357298"/>
            <a:ext cx="5929354"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80282" y="1357298"/>
            <a:ext cx="7691560"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200" b="1" dirty="0" smtClean="0">
                <a:solidFill>
                  <a:srgbClr val="FF6600"/>
                </a:solidFill>
              </a:rPr>
              <a:t>Question: </a:t>
            </a:r>
            <a:r>
              <a:rPr lang="en-US" altLang="zh-CN" sz="2200" dirty="0" smtClean="0"/>
              <a:t>What is culture shock? </a:t>
            </a:r>
            <a:endParaRPr lang="en-US" altLang="zh-CN" sz="2200" dirty="0"/>
          </a:p>
        </p:txBody>
      </p:sp>
      <p:sp>
        <p:nvSpPr>
          <p:cNvPr id="2" name="五边形 1"/>
          <p:cNvSpPr/>
          <p:nvPr/>
        </p:nvSpPr>
        <p:spPr>
          <a:xfrm rot="16200000">
            <a:off x="796875" y="2860089"/>
            <a:ext cx="2491831" cy="2058020"/>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3377193" y="2860087"/>
            <a:ext cx="2491831" cy="2058022"/>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rot="16200000">
            <a:off x="5868973" y="2860087"/>
            <a:ext cx="2491831" cy="2058022"/>
          </a:xfrm>
          <a:prstGeom prst="homePlate">
            <a:avLst>
              <a:gd name="adj" fmla="val 22025"/>
            </a:avLst>
          </a:prstGeom>
          <a:noFill/>
          <a:ln>
            <a:solidFill>
              <a:srgbClr val="FFC000"/>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1008275" y="3000372"/>
            <a:ext cx="2063527" cy="2123658"/>
          </a:xfrm>
          <a:prstGeom prst="rect">
            <a:avLst/>
          </a:prstGeom>
          <a:noFill/>
          <a:ln w="9525">
            <a:noFill/>
            <a:miter lim="800000"/>
            <a:headEnd/>
            <a:tailEnd/>
          </a:ln>
        </p:spPr>
        <p:txBody>
          <a:bodyPr wrap="square">
            <a:spAutoFit/>
          </a:bodyPr>
          <a:lstStyle/>
          <a:p>
            <a:pPr>
              <a:defRPr/>
            </a:pPr>
            <a:r>
              <a:rPr kumimoji="1" lang="en-US" altLang="zh-CN" sz="2200" b="0" i="0" u="none" strike="noStrike" kern="0" cap="none" spc="0" normalizeH="0" baseline="0" noProof="0" dirty="0">
                <a:ln>
                  <a:noFill/>
                </a:ln>
                <a:solidFill>
                  <a:srgbClr val="FFFF00"/>
                </a:solidFill>
                <a:effectLst/>
                <a:uLnTx/>
                <a:uFillTx/>
                <a:latin typeface="Arial"/>
              </a:rPr>
              <a:t>      </a:t>
            </a:r>
            <a:r>
              <a:rPr kumimoji="1" lang="en-US" altLang="zh-CN" sz="2200" b="1" i="0" u="none" strike="noStrike" kern="0" cap="none" spc="0" normalizeH="0" baseline="0" noProof="0" dirty="0">
                <a:ln>
                  <a:noFill/>
                </a:ln>
                <a:solidFill>
                  <a:srgbClr val="336600"/>
                </a:solidFill>
                <a:effectLst/>
                <a:uLnTx/>
                <a:uFillTx/>
                <a:latin typeface="Arial"/>
              </a:rPr>
              <a:t>Factor 1: </a:t>
            </a:r>
            <a:endParaRPr kumimoji="1" lang="en-US" altLang="zh-CN" sz="2200" b="1" i="0" u="none" strike="noStrike" kern="0" cap="none" spc="0" normalizeH="0" baseline="0" noProof="0" dirty="0" smtClean="0">
              <a:ln>
                <a:noFill/>
              </a:ln>
              <a:solidFill>
                <a:srgbClr val="336600"/>
              </a:solidFill>
              <a:effectLst/>
              <a:uLnTx/>
              <a:uFillTx/>
              <a:latin typeface="Arial"/>
            </a:endParaRPr>
          </a:p>
          <a:p>
            <a:pPr>
              <a:defRPr/>
            </a:pPr>
            <a:endParaRPr kumimoji="1" lang="en-US" altLang="zh-CN" sz="2200" b="1" kern="0" dirty="0" smtClean="0">
              <a:solidFill>
                <a:srgbClr val="336600"/>
              </a:solidFill>
              <a:latin typeface="Arial"/>
            </a:endParaRPr>
          </a:p>
          <a:p>
            <a:pPr>
              <a:defRPr/>
            </a:pPr>
            <a:r>
              <a:rPr kumimoji="1" lang="en-US" altLang="zh-CN" sz="2200" kern="0" dirty="0" smtClean="0">
                <a:solidFill>
                  <a:srgbClr val="336600"/>
                </a:solidFill>
                <a:latin typeface="Arial"/>
              </a:rPr>
              <a:t>Mr. Li meant to give his seat to an elderly man on a bus. </a:t>
            </a:r>
            <a:endParaRPr kumimoji="0" lang="zh-CN" altLang="en-US" sz="2200" b="0" i="0" u="none" strike="noStrike" kern="0" cap="none" spc="0" normalizeH="0" baseline="0" noProof="0" dirty="0">
              <a:ln>
                <a:noFill/>
              </a:ln>
              <a:solidFill>
                <a:srgbClr val="336600"/>
              </a:solidFill>
              <a:effectLst/>
              <a:uLnTx/>
              <a:uFillTx/>
              <a:latin typeface="Arial"/>
            </a:endParaRPr>
          </a:p>
        </p:txBody>
      </p:sp>
      <p:sp>
        <p:nvSpPr>
          <p:cNvPr id="21" name="矩形 17"/>
          <p:cNvSpPr>
            <a:spLocks noChangeArrowheads="1"/>
          </p:cNvSpPr>
          <p:nvPr/>
        </p:nvSpPr>
        <p:spPr bwMode="auto">
          <a:xfrm>
            <a:off x="3677916" y="3000372"/>
            <a:ext cx="1974204" cy="2123658"/>
          </a:xfrm>
          <a:prstGeom prst="rect">
            <a:avLst/>
          </a:prstGeom>
          <a:noFill/>
          <a:ln w="9525">
            <a:noFill/>
            <a:miter lim="800000"/>
            <a:headEnd/>
            <a:tailEnd/>
          </a:ln>
        </p:spPr>
        <p:txBody>
          <a:bodyPr wrap="square">
            <a:spAutoFit/>
          </a:bodyPr>
          <a:lstStyle/>
          <a:p>
            <a:pPr>
              <a:defRPr/>
            </a:pPr>
            <a:r>
              <a:rPr kumimoji="1" lang="en-US" altLang="zh-CN" sz="2200" b="1" dirty="0">
                <a:solidFill>
                  <a:srgbClr val="C00000"/>
                </a:solidFill>
                <a:latin typeface="+mn-lt"/>
              </a:rPr>
              <a:t>    </a:t>
            </a:r>
            <a:r>
              <a:rPr kumimoji="1" lang="en-US" altLang="zh-CN" sz="2200" b="1" kern="0" dirty="0">
                <a:solidFill>
                  <a:srgbClr val="7030A0"/>
                </a:solidFill>
                <a:latin typeface="Arial"/>
              </a:rPr>
              <a:t>Factor 2</a:t>
            </a:r>
            <a:r>
              <a:rPr kumimoji="1" lang="en-US" altLang="zh-CN" sz="2200" b="1" kern="0" dirty="0" smtClean="0">
                <a:solidFill>
                  <a:srgbClr val="7030A0"/>
                </a:solidFill>
                <a:latin typeface="Arial"/>
              </a:rPr>
              <a:t>:</a:t>
            </a:r>
          </a:p>
          <a:p>
            <a:pPr>
              <a:defRPr/>
            </a:pPr>
            <a:r>
              <a:rPr kumimoji="1" lang="en-US" altLang="zh-CN" sz="2200" kern="0" dirty="0" smtClean="0">
                <a:solidFill>
                  <a:srgbClr val="7030A0"/>
                </a:solidFill>
                <a:latin typeface="Arial"/>
              </a:rPr>
              <a:t> </a:t>
            </a:r>
            <a:endParaRPr kumimoji="1" lang="en-US" altLang="zh-CN" sz="2200" kern="0" dirty="0">
              <a:solidFill>
                <a:srgbClr val="7030A0"/>
              </a:solidFill>
              <a:latin typeface="Arial"/>
            </a:endParaRPr>
          </a:p>
          <a:p>
            <a:pPr>
              <a:defRPr/>
            </a:pPr>
            <a:r>
              <a:rPr kumimoji="1" lang="en-US" altLang="zh-CN" sz="2200" kern="0" dirty="0" smtClean="0">
                <a:solidFill>
                  <a:srgbClr val="7030A0"/>
                </a:solidFill>
                <a:latin typeface="Arial"/>
              </a:rPr>
              <a:t>The elderly man refused to take the seat. </a:t>
            </a:r>
            <a:endParaRPr kumimoji="1" lang="zh-CN" altLang="en-US" sz="2200" kern="0" dirty="0">
              <a:solidFill>
                <a:srgbClr val="7030A0"/>
              </a:solidFill>
              <a:latin typeface="Arial"/>
            </a:endParaRPr>
          </a:p>
        </p:txBody>
      </p:sp>
      <p:sp>
        <p:nvSpPr>
          <p:cNvPr id="26" name="矩形 19"/>
          <p:cNvSpPr>
            <a:spLocks noChangeArrowheads="1"/>
          </p:cNvSpPr>
          <p:nvPr/>
        </p:nvSpPr>
        <p:spPr bwMode="auto">
          <a:xfrm>
            <a:off x="6085876" y="3000372"/>
            <a:ext cx="2058023" cy="1785104"/>
          </a:xfrm>
          <a:prstGeom prst="rect">
            <a:avLst/>
          </a:prstGeom>
          <a:noFill/>
          <a:ln w="9525">
            <a:noFill/>
            <a:miter lim="800000"/>
            <a:headEnd/>
            <a:tailEnd/>
          </a:ln>
        </p:spPr>
        <p:txBody>
          <a:bodyPr wrap="square">
            <a:spAutoFit/>
          </a:bodyPr>
          <a:lstStyle/>
          <a:p>
            <a:pPr>
              <a:defRPr/>
            </a:pPr>
            <a:r>
              <a:rPr kumimoji="1" lang="en-US" altLang="zh-CN" sz="2200" dirty="0">
                <a:solidFill>
                  <a:srgbClr val="FFFF00"/>
                </a:solidFill>
                <a:latin typeface="Arial" pitchFamily="34" charset="0"/>
                <a:cs typeface="Arial" pitchFamily="34" charset="0"/>
              </a:rPr>
              <a:t>    </a:t>
            </a:r>
            <a:r>
              <a:rPr kumimoji="1" lang="en-US" altLang="zh-CN" sz="2200" b="1" dirty="0">
                <a:solidFill>
                  <a:srgbClr val="FF9900"/>
                </a:solidFill>
                <a:latin typeface="Arial" pitchFamily="34" charset="0"/>
                <a:cs typeface="Arial" pitchFamily="34" charset="0"/>
              </a:rPr>
              <a:t>Factor 3: </a:t>
            </a:r>
            <a:endParaRPr kumimoji="1" lang="en-US" altLang="zh-CN" sz="2200" b="1" dirty="0" smtClean="0">
              <a:solidFill>
                <a:srgbClr val="FF9900"/>
              </a:solidFill>
              <a:latin typeface="Arial" pitchFamily="34" charset="0"/>
              <a:cs typeface="Arial" pitchFamily="34" charset="0"/>
            </a:endParaRPr>
          </a:p>
          <a:p>
            <a:pPr>
              <a:defRPr/>
            </a:pPr>
            <a:endParaRPr kumimoji="1" lang="en-US" altLang="zh-CN" sz="2200" b="1" dirty="0">
              <a:solidFill>
                <a:srgbClr val="FF9900"/>
              </a:solidFill>
              <a:latin typeface="Arial" pitchFamily="34" charset="0"/>
              <a:cs typeface="Arial" pitchFamily="34" charset="0"/>
            </a:endParaRPr>
          </a:p>
          <a:p>
            <a:pPr>
              <a:defRPr/>
            </a:pPr>
            <a:r>
              <a:rPr kumimoji="1" lang="en-US" altLang="zh-CN" sz="2200" dirty="0" smtClean="0">
                <a:solidFill>
                  <a:srgbClr val="FF9900"/>
                </a:solidFill>
                <a:latin typeface="Arial" pitchFamily="34" charset="0"/>
                <a:cs typeface="Arial" pitchFamily="34" charset="0"/>
              </a:rPr>
              <a:t>His American friends explained why.</a:t>
            </a:r>
            <a:endParaRPr lang="zh-CN" altLang="en-US" sz="2200" dirty="0">
              <a:solidFill>
                <a:srgbClr val="FF9900"/>
              </a:solidFill>
              <a:latin typeface="Arial" pitchFamily="34" charset="0"/>
              <a:cs typeface="Arial" pitchFamily="34" charset="0"/>
            </a:endParaRPr>
          </a:p>
        </p:txBody>
      </p:sp>
      <p:sp>
        <p:nvSpPr>
          <p:cNvPr id="28" name="圆角矩形 27"/>
          <p:cNvSpPr/>
          <p:nvPr/>
        </p:nvSpPr>
        <p:spPr>
          <a:xfrm>
            <a:off x="571472" y="5311986"/>
            <a:ext cx="7572428" cy="126028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571473" y="5388150"/>
            <a:ext cx="7744942" cy="152862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b="1" dirty="0" smtClean="0">
                <a:solidFill>
                  <a:srgbClr val="FF6600"/>
                </a:solidFill>
              </a:rPr>
              <a:t>Conclusion: </a:t>
            </a:r>
            <a:r>
              <a:rPr lang="en-US" altLang="zh-CN" sz="2200" dirty="0" smtClean="0"/>
              <a:t>Culture shock is the feeling of confusion and anxiety when you encounter situations where the cultural norms in your culture no longer apply.</a:t>
            </a:r>
          </a:p>
          <a:p>
            <a:pPr algn="l"/>
            <a:r>
              <a:rPr lang="en-US" altLang="zh-CN" sz="2200" dirty="0" smtClean="0"/>
              <a:t> </a:t>
            </a:r>
            <a:endParaRPr lang="en-US" altLang="zh-CN" sz="2200" dirty="0"/>
          </a:p>
        </p:txBody>
      </p:sp>
      <p:sp>
        <p:nvSpPr>
          <p:cNvPr id="24" name="TextBox 23"/>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9" name="圆角矩形 18"/>
          <p:cNvSpPr/>
          <p:nvPr/>
        </p:nvSpPr>
        <p:spPr>
          <a:xfrm>
            <a:off x="1013779" y="2000240"/>
            <a:ext cx="7130119"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785786" y="2028309"/>
            <a:ext cx="7691560" cy="40927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200" b="1" dirty="0" smtClean="0">
                <a:solidFill>
                  <a:srgbClr val="FF6600"/>
                </a:solidFill>
              </a:rPr>
              <a:t>Example: </a:t>
            </a:r>
            <a:r>
              <a:rPr lang="en-US" altLang="zh-CN" sz="2200" dirty="0" smtClean="0"/>
              <a:t>Mr. Li’s experience on a bus in the US </a:t>
            </a:r>
            <a:endParaRPr lang="en-US" altLang="zh-CN" sz="2200" dirty="0"/>
          </a:p>
        </p:txBody>
      </p:sp>
      <p:grpSp>
        <p:nvGrpSpPr>
          <p:cNvPr id="20" name="组合 19"/>
          <p:cNvGrpSpPr/>
          <p:nvPr/>
        </p:nvGrpSpPr>
        <p:grpSpPr>
          <a:xfrm>
            <a:off x="-3904" y="62294"/>
            <a:ext cx="3779912" cy="1152127"/>
            <a:chOff x="-3904" y="62294"/>
            <a:chExt cx="3779912" cy="1152127"/>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TextBox 26"/>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2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8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8" grpId="0"/>
      <p:bldP spid="21" grpId="0"/>
      <p:bldP spid="26" grpId="0"/>
      <p:bldP spid="28" grpId="0" animBg="1"/>
      <p:bldP spid="29" grpId="0"/>
      <p:bldP spid="19" grpId="0" animBg="1"/>
      <p:bldP spid="3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857232"/>
            <a:ext cx="8768005" cy="5572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00034" y="1428736"/>
            <a:ext cx="6521376" cy="4595104"/>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smtClean="0">
                <a:latin typeface="Helvetica" pitchFamily="34" charset="0"/>
                <a:ea typeface="Cambria Math" pitchFamily="18" charset="0"/>
                <a:cs typeface="Arial" pitchFamily="34" charset="0"/>
              </a:rPr>
              <a:t>What is culture shock?</a:t>
            </a:r>
            <a:r>
              <a:rPr lang="en-US" altLang="zh-CN" sz="2400" b="1" dirty="0" smtClean="0">
                <a:solidFill>
                  <a:srgbClr val="FF6600"/>
                </a:solidFill>
                <a:latin typeface="Helvetica" pitchFamily="34" charset="0"/>
                <a:ea typeface="Cambria Math" pitchFamily="18" charset="0"/>
                <a:cs typeface="Arial" pitchFamily="34" charset="0"/>
              </a:rPr>
              <a:t> (Question)</a:t>
            </a:r>
            <a:r>
              <a:rPr lang="en-US" altLang="zh-CN" sz="2400" dirty="0" smtClean="0">
                <a:latin typeface="Helvetica" pitchFamily="34" charset="0"/>
                <a:ea typeface="Cambria Math" pitchFamily="18" charset="0"/>
                <a:cs typeface="Arial" pitchFamily="34" charset="0"/>
              </a:rPr>
              <a:t> When he first visited the US, Mr. Li was confused on a bus: He meant to give his seat to an elderly man, but the man seemed annoyed and refused to take the seat. Later his American friends explained to him that in the US it is not advisable, and even offensive, to offer your seat to elderly people. This is very different from China, where people are encouraged to do so. </a:t>
            </a:r>
            <a:r>
              <a:rPr lang="en-US" altLang="zh-CN" sz="2400" b="1" dirty="0" smtClean="0">
                <a:solidFill>
                  <a:srgbClr val="FF6600"/>
                </a:solidFill>
                <a:latin typeface="Helvetica" pitchFamily="34" charset="0"/>
                <a:ea typeface="Cambria Math" pitchFamily="18" charset="0"/>
                <a:cs typeface="Arial" pitchFamily="34" charset="0"/>
              </a:rPr>
              <a:t>(Example) </a:t>
            </a:r>
          </a:p>
        </p:txBody>
      </p:sp>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grpSp>
        <p:nvGrpSpPr>
          <p:cNvPr id="8" name="组合 7"/>
          <p:cNvGrpSpPr/>
          <p:nvPr/>
        </p:nvGrpSpPr>
        <p:grpSpPr>
          <a:xfrm>
            <a:off x="-3904" y="62294"/>
            <a:ext cx="3779912" cy="1152127"/>
            <a:chOff x="-3904" y="62294"/>
            <a:chExt cx="3779912" cy="1152127"/>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图片 11"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072198" y="5643578"/>
            <a:ext cx="725364" cy="463258"/>
          </a:xfrm>
          <a:prstGeom prst="rect">
            <a:avLst/>
          </a:prstGeom>
        </p:spPr>
      </p:pic>
    </p:spTree>
    <p:extLst>
      <p:ext uri="{BB962C8B-B14F-4D97-AF65-F5344CB8AC3E}">
        <p14:creationId xmlns:p14="http://schemas.microsoft.com/office/powerpoint/2010/main" xmlns="" val="23847769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262234"/>
            <a:ext cx="8768005" cy="4524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642910" y="2146756"/>
            <a:ext cx="6244177" cy="2563779"/>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smtClean="0">
                <a:latin typeface="Helvetica" pitchFamily="34" charset="0"/>
                <a:ea typeface="Cambria Math" pitchFamily="18" charset="0"/>
                <a:cs typeface="Arial" pitchFamily="34" charset="0"/>
              </a:rPr>
              <a:t>From the example we can see that culture shock is the feeling of confusion and anxiety when you encounter situations where the cultural norms in your culture no longer apply. </a:t>
            </a:r>
            <a:r>
              <a:rPr lang="en-US" altLang="zh-CN" sz="2400" b="1" dirty="0" smtClean="0">
                <a:solidFill>
                  <a:srgbClr val="FF6600"/>
                </a:solidFill>
                <a:latin typeface="Helvetica" pitchFamily="34" charset="0"/>
                <a:ea typeface="Cambria Math" pitchFamily="18" charset="0"/>
                <a:cs typeface="Arial" pitchFamily="34" charset="0"/>
              </a:rPr>
              <a:t>(Conclusion) </a:t>
            </a:r>
            <a:endParaRPr lang="en-US" altLang="zh-CN" sz="2400" b="1" dirty="0">
              <a:solidFill>
                <a:srgbClr val="FF6600"/>
              </a:solidFill>
              <a:latin typeface="Helvetica" pitchFamily="34" charset="0"/>
              <a:ea typeface="Cambria Math" pitchFamily="18" charset="0"/>
              <a:cs typeface="Arial" pitchFamily="34" charset="0"/>
            </a:endParaRPr>
          </a:p>
        </p:txBody>
      </p:sp>
      <p:sp>
        <p:nvSpPr>
          <p:cNvPr id="10" name="TextBox 9"/>
          <p:cNvSpPr txBox="1"/>
          <p:nvPr/>
        </p:nvSpPr>
        <p:spPr>
          <a:xfrm>
            <a:off x="3749354" y="785794"/>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grpSp>
        <p:nvGrpSpPr>
          <p:cNvPr id="7" name="组合 6"/>
          <p:cNvGrpSpPr/>
          <p:nvPr/>
        </p:nvGrpSpPr>
        <p:grpSpPr>
          <a:xfrm>
            <a:off x="-3904" y="62294"/>
            <a:ext cx="3779912" cy="1152127"/>
            <a:chOff x="-3904" y="62294"/>
            <a:chExt cx="3779912" cy="1152127"/>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7379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442467" y="2638424"/>
            <a:ext cx="6629995" cy="2790839"/>
          </a:xfrm>
          <a:prstGeom prst="roundRect">
            <a:avLst/>
          </a:prstGeom>
          <a:no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52579" name="TextBox 8"/>
          <p:cNvSpPr txBox="1">
            <a:spLocks noChangeArrowheads="1"/>
          </p:cNvSpPr>
          <p:nvPr/>
        </p:nvSpPr>
        <p:spPr bwMode="auto">
          <a:xfrm>
            <a:off x="785786" y="1357298"/>
            <a:ext cx="7634288" cy="830997"/>
          </a:xfrm>
          <a:prstGeom prst="rect">
            <a:avLst/>
          </a:prstGeom>
          <a:noFill/>
          <a:ln w="9525">
            <a:noFill/>
            <a:miter lim="800000"/>
            <a:headEnd/>
            <a:tailEnd/>
          </a:ln>
        </p:spPr>
        <p:txBody>
          <a:bodyPr>
            <a:spAutoFit/>
          </a:bodyPr>
          <a:lstStyle/>
          <a:p>
            <a:pPr marL="365125" indent="-365125" eaLnBrk="0" hangingPunct="0"/>
            <a:r>
              <a:rPr lang="en-US" altLang="zh-CN" sz="2400" dirty="0" smtClean="0">
                <a:latin typeface="Helvetica"/>
                <a:ea typeface="楷体_GB2312" pitchFamily="49" charset="-122"/>
              </a:rPr>
              <a:t>1. </a:t>
            </a:r>
            <a:r>
              <a:rPr lang="en-US" altLang="zh-CN" sz="2400" dirty="0" smtClean="0">
                <a:latin typeface="Helvetica"/>
                <a:ea typeface="楷体_GB2312" pitchFamily="49" charset="-122"/>
                <a:cs typeface="Arial" charset="0"/>
              </a:rPr>
              <a:t>Do you regard Wesley </a:t>
            </a:r>
            <a:r>
              <a:rPr lang="en-US" altLang="zh-CN" sz="2400" dirty="0" err="1" smtClean="0">
                <a:latin typeface="Helvetica"/>
                <a:ea typeface="楷体_GB2312" pitchFamily="49" charset="-122"/>
                <a:cs typeface="Arial" charset="0"/>
              </a:rPr>
              <a:t>Austrey</a:t>
            </a:r>
            <a:r>
              <a:rPr lang="en-US" altLang="zh-CN" sz="2400" dirty="0" smtClean="0">
                <a:latin typeface="Helvetica"/>
                <a:ea typeface="楷体_GB2312" pitchFamily="49" charset="-122"/>
                <a:cs typeface="Arial" charset="0"/>
              </a:rPr>
              <a:t> as a hero? Why or why not?</a:t>
            </a:r>
            <a:endParaRPr lang="en-US" altLang="zh-CN" sz="2400" dirty="0">
              <a:latin typeface="Helvetica"/>
              <a:ea typeface="楷体_GB2312" pitchFamily="49" charset="-122"/>
              <a:cs typeface="Arial" charset="0"/>
            </a:endParaRPr>
          </a:p>
        </p:txBody>
      </p:sp>
      <p:pic>
        <p:nvPicPr>
          <p:cNvPr id="152581" name="Picture 4"/>
          <p:cNvPicPr>
            <a:picLocks noChangeAspect="1" noChangeArrowheads="1"/>
          </p:cNvPicPr>
          <p:nvPr/>
        </p:nvPicPr>
        <p:blipFill>
          <a:blip r:embed="rId3" cstate="print"/>
          <a:srcRect/>
          <a:stretch>
            <a:fillRect/>
          </a:stretch>
        </p:blipFill>
        <p:spPr bwMode="auto">
          <a:xfrm>
            <a:off x="0" y="4449763"/>
            <a:ext cx="954088" cy="419100"/>
          </a:xfrm>
          <a:prstGeom prst="rect">
            <a:avLst/>
          </a:prstGeom>
          <a:noFill/>
          <a:ln w="9525">
            <a:noFill/>
            <a:miter lim="800000"/>
            <a:headEnd/>
            <a:tailEnd/>
          </a:ln>
        </p:spPr>
      </p:pic>
      <p:sp>
        <p:nvSpPr>
          <p:cNvPr id="10" name="TextBox 12"/>
          <p:cNvSpPr txBox="1">
            <a:spLocks noChangeArrowheads="1"/>
          </p:cNvSpPr>
          <p:nvPr/>
        </p:nvSpPr>
        <p:spPr bwMode="auto">
          <a:xfrm>
            <a:off x="2000232" y="3091292"/>
            <a:ext cx="5886450" cy="2123658"/>
          </a:xfrm>
          <a:prstGeom prst="rect">
            <a:avLst/>
          </a:prstGeom>
          <a:noFill/>
          <a:ln w="9525">
            <a:noFill/>
            <a:miter lim="800000"/>
            <a:headEnd/>
            <a:tailEnd/>
          </a:ln>
        </p:spPr>
        <p:txBody>
          <a:bodyPr>
            <a:spAutoFit/>
          </a:bodyPr>
          <a:lstStyle/>
          <a:p>
            <a:pPr marL="342900" indent="-342900">
              <a:lnSpc>
                <a:spcPct val="110000"/>
              </a:lnSpc>
            </a:pPr>
            <a:r>
              <a:rPr lang="en-US" altLang="zh-CN" sz="2400" dirty="0" smtClean="0">
                <a:latin typeface="Helvetica"/>
                <a:ea typeface="楷体_GB2312" pitchFamily="49" charset="-122"/>
                <a:cs typeface="Arial" charset="0"/>
              </a:rPr>
              <a:t>Yes. </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immediately jump onto the tracks</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be fully aware of the danger </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show unusual courage in time of danger</a:t>
            </a:r>
            <a:endParaRPr lang="zh-CN" altLang="en-US" sz="2400" dirty="0" smtClean="0">
              <a:latin typeface="Helvetica"/>
              <a:ea typeface="楷体_GB2312" pitchFamily="49" charset="-122"/>
              <a:cs typeface="Arial" charset="0"/>
            </a:endParaRPr>
          </a:p>
        </p:txBody>
      </p:sp>
      <p:pic>
        <p:nvPicPr>
          <p:cNvPr id="15258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3811" y="2143124"/>
            <a:ext cx="1431925" cy="1143000"/>
          </a:xfrm>
          <a:prstGeom prst="rect">
            <a:avLst/>
          </a:prstGeom>
          <a:noFill/>
          <a:ln w="9525">
            <a:noFill/>
            <a:miter lim="800000"/>
            <a:headEnd/>
            <a:tailEnd/>
          </a:ln>
        </p:spPr>
      </p:pic>
      <p:sp>
        <p:nvSpPr>
          <p:cNvPr id="19" name="TextBox 18">
            <a:hlinkClick r:id="rId5" action="ppaction://hlinksldjump"/>
          </p:cNvPr>
          <p:cNvSpPr txBox="1"/>
          <p:nvPr/>
        </p:nvSpPr>
        <p:spPr>
          <a:xfrm>
            <a:off x="1043211" y="2539999"/>
            <a:ext cx="101441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4" name="TextBox 12"/>
          <p:cNvSpPr txBox="1">
            <a:spLocks noChangeArrowheads="1"/>
          </p:cNvSpPr>
          <p:nvPr/>
        </p:nvSpPr>
        <p:spPr bwMode="auto">
          <a:xfrm>
            <a:off x="2000232" y="3211805"/>
            <a:ext cx="5886450" cy="2123658"/>
          </a:xfrm>
          <a:prstGeom prst="rect">
            <a:avLst/>
          </a:prstGeom>
          <a:ln>
            <a:noFill/>
            <a:headEnd/>
            <a:tailEnd/>
          </a:ln>
        </p:spPr>
        <p:style>
          <a:lnRef idx="2">
            <a:schemeClr val="accent3"/>
          </a:lnRef>
          <a:fillRef idx="1">
            <a:schemeClr val="lt1"/>
          </a:fillRef>
          <a:effectRef idx="0">
            <a:schemeClr val="accent3"/>
          </a:effectRef>
          <a:fontRef idx="minor">
            <a:schemeClr val="dk1"/>
          </a:fontRef>
        </p:style>
        <p:txBody>
          <a:bodyPr>
            <a:spAutoFit/>
          </a:bodyPr>
          <a:lstStyle/>
          <a:p>
            <a:pPr marL="342900" indent="-342900">
              <a:lnSpc>
                <a:spcPct val="110000"/>
              </a:lnSpc>
            </a:pPr>
            <a:r>
              <a:rPr lang="en-US" altLang="zh-CN" sz="2400" dirty="0" smtClean="0">
                <a:latin typeface="Helvetica"/>
                <a:ea typeface="楷体_GB2312" pitchFamily="49" charset="-122"/>
                <a:cs typeface="Arial" charset="0"/>
              </a:rPr>
              <a:t>No. </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behave irresponsibly</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his two kids were watching him</a:t>
            </a:r>
          </a:p>
          <a:p>
            <a:pPr marL="342900" indent="-342900">
              <a:lnSpc>
                <a:spcPct val="110000"/>
              </a:lnSpc>
              <a:buFont typeface="Arial" pitchFamily="34" charset="0"/>
              <a:buChar char="•"/>
            </a:pPr>
            <a:endParaRPr lang="en-US" altLang="zh-CN" sz="2400" dirty="0" smtClean="0">
              <a:latin typeface="Helvetica"/>
              <a:ea typeface="楷体_GB2312" pitchFamily="49" charset="-122"/>
              <a:cs typeface="Arial" charset="0"/>
            </a:endParaRPr>
          </a:p>
          <a:p>
            <a:pPr marL="342900" indent="-342900">
              <a:lnSpc>
                <a:spcPct val="110000"/>
              </a:lnSpc>
              <a:buFont typeface="Arial" pitchFamily="34" charset="0"/>
              <a:buChar char="•"/>
            </a:pPr>
            <a:endParaRPr lang="en-US" altLang="zh-CN" sz="2400" dirty="0" smtClean="0">
              <a:latin typeface="Helvetica"/>
              <a:ea typeface="楷体_GB2312" pitchFamily="49" charset="-122"/>
              <a:cs typeface="Arial" charset="0"/>
            </a:endParaRPr>
          </a:p>
        </p:txBody>
      </p:sp>
      <p:sp>
        <p:nvSpPr>
          <p:cNvPr id="13" name="矩形 12"/>
          <p:cNvSpPr/>
          <p:nvPr/>
        </p:nvSpPr>
        <p:spPr>
          <a:xfrm>
            <a:off x="4639547" y="427644"/>
            <a:ext cx="4075857"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Listening and talking</a:t>
            </a:r>
            <a:endParaRPr lang="zh-CN" altLang="en-US" sz="2400" b="1" dirty="0" smtClean="0">
              <a:solidFill>
                <a:srgbClr val="0070C0"/>
              </a:solidFill>
              <a:latin typeface="Helvetica"/>
              <a:ea typeface="Helvetica Neue"/>
              <a:cs typeface="Helvetica Neue"/>
            </a:endParaRPr>
          </a:p>
        </p:txBody>
      </p:sp>
      <p:pic>
        <p:nvPicPr>
          <p:cNvPr id="15" name="图片 14" descr="图片16.png"/>
          <p:cNvPicPr>
            <a:picLocks noChangeAspect="1"/>
          </p:cNvPicPr>
          <p:nvPr/>
        </p:nvPicPr>
        <p:blipFill>
          <a:blip r:embed="rId6"/>
          <a:stretch>
            <a:fillRect/>
          </a:stretch>
        </p:blipFill>
        <p:spPr>
          <a:xfrm>
            <a:off x="0" y="40494"/>
            <a:ext cx="4656959" cy="1194717"/>
          </a:xfrm>
          <a:prstGeom prst="rect">
            <a:avLst/>
          </a:prstGeom>
        </p:spPr>
      </p:pic>
    </p:spTree>
    <p:extLst>
      <p:ext uri="{BB962C8B-B14F-4D97-AF65-F5344CB8AC3E}">
        <p14:creationId xmlns:p14="http://schemas.microsoft.com/office/powerpoint/2010/main" xmlns=""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已买图\物品\8020757813_S.jpg"/>
          <p:cNvPicPr>
            <a:picLocks noChangeAspect="1" noChangeArrowheads="1"/>
          </p:cNvPicPr>
          <p:nvPr/>
        </p:nvPicPr>
        <p:blipFill>
          <a:blip r:embed="rId3" cstate="print"/>
          <a:srcRect/>
          <a:stretch>
            <a:fillRect/>
          </a:stretch>
        </p:blipFill>
        <p:spPr bwMode="auto">
          <a:xfrm>
            <a:off x="5632713" y="4516423"/>
            <a:ext cx="3511287" cy="2341577"/>
          </a:xfrm>
          <a:prstGeom prst="rect">
            <a:avLst/>
          </a:prstGeom>
          <a:noFill/>
        </p:spPr>
      </p:pic>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93703"/>
            <a:ext cx="5295631" cy="180626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b="1" dirty="0" smtClean="0">
                <a:latin typeface="Helvetica" pitchFamily="34" charset="0"/>
                <a:ea typeface="Cambria Math" pitchFamily="18" charset="0"/>
                <a:cs typeface="Arial" pitchFamily="34" charset="0"/>
              </a:rPr>
              <a:t>Directions</a:t>
            </a:r>
            <a:r>
              <a:rPr lang="en-US" altLang="zh-CN" sz="2400" b="1" dirty="0">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Write a paragraph on the following topic. You can follow the outline given below.  </a:t>
            </a:r>
          </a:p>
          <a:p>
            <a:pPr eaLnBrk="0" hangingPunct="0">
              <a:lnSpc>
                <a:spcPct val="120000"/>
              </a:lnSpc>
              <a:defRPr/>
            </a:pPr>
            <a:endParaRPr lang="en-US" altLang="zh-CN" sz="2400" dirty="0">
              <a:latin typeface="Helvetica" pitchFamily="34" charset="0"/>
              <a:ea typeface="Cambria Math" pitchFamily="18" charset="0"/>
              <a:cs typeface="Arial" pitchFamily="34" charset="0"/>
            </a:endParaRPr>
          </a:p>
        </p:txBody>
      </p:sp>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grpSp>
        <p:nvGrpSpPr>
          <p:cNvPr id="8" name="组合 7"/>
          <p:cNvGrpSpPr/>
          <p:nvPr/>
        </p:nvGrpSpPr>
        <p:grpSpPr>
          <a:xfrm>
            <a:off x="-3904" y="62294"/>
            <a:ext cx="3779912" cy="1152127"/>
            <a:chOff x="-3904" y="62294"/>
            <a:chExt cx="3779912" cy="1152127"/>
          </a:xfrm>
        </p:grpSpPr>
        <p:pic>
          <p:nvPicPr>
            <p:cNvPr id="1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347210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928662" y="1428736"/>
            <a:ext cx="7286678"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051026" y="1428736"/>
            <a:ext cx="7164314"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600" b="1" dirty="0" smtClean="0">
                <a:solidFill>
                  <a:srgbClr val="FF6600"/>
                </a:solidFill>
              </a:rPr>
              <a:t>Question: </a:t>
            </a:r>
            <a:r>
              <a:rPr lang="en-US" altLang="zh-CN" sz="2600" dirty="0" smtClean="0"/>
              <a:t>Where does happiness come from?</a:t>
            </a:r>
          </a:p>
        </p:txBody>
      </p:sp>
      <p:sp>
        <p:nvSpPr>
          <p:cNvPr id="2" name="五边形 1"/>
          <p:cNvSpPr/>
          <p:nvPr/>
        </p:nvSpPr>
        <p:spPr>
          <a:xfrm rot="16200000">
            <a:off x="1281515" y="2158728"/>
            <a:ext cx="2509005" cy="3500461"/>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5193117" y="2212683"/>
            <a:ext cx="2509005" cy="3392556"/>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732783" y="3071810"/>
            <a:ext cx="3624903" cy="1569660"/>
          </a:xfrm>
          <a:prstGeom prst="rect">
            <a:avLst/>
          </a:prstGeom>
          <a:noFill/>
          <a:ln w="9525">
            <a:noFill/>
            <a:miter lim="800000"/>
            <a:headEnd/>
            <a:tailEnd/>
          </a:ln>
        </p:spPr>
        <p:txBody>
          <a:bodyPr wrap="square">
            <a:spAutoFit/>
          </a:bodyPr>
          <a:lstStyle/>
          <a:p>
            <a:pPr lvl="0" algn="ctr">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i="0" u="none" strike="noStrike" kern="0" cap="none" spc="0" normalizeH="0" baseline="0" noProof="0" dirty="0" smtClean="0">
                <a:ln>
                  <a:noFill/>
                </a:ln>
                <a:solidFill>
                  <a:srgbClr val="336600"/>
                </a:solidFill>
                <a:effectLst/>
                <a:uLnTx/>
                <a:uFillTx/>
                <a:latin typeface="Arial"/>
              </a:rPr>
              <a:t>Factor 1:</a:t>
            </a:r>
            <a:endParaRPr kumimoji="1" lang="en-US" altLang="zh-CN" sz="2400" b="1" kern="0" dirty="0">
              <a:solidFill>
                <a:srgbClr val="336600"/>
              </a:solidFill>
              <a:latin typeface="Arial"/>
            </a:endParaRPr>
          </a:p>
          <a:p>
            <a:pPr algn="ctr">
              <a:defRPr/>
            </a:pPr>
            <a:r>
              <a:rPr kumimoji="1" lang="en-US" altLang="zh-CN" sz="2400" kern="0" dirty="0" smtClean="0">
                <a:solidFill>
                  <a:srgbClr val="336600"/>
                </a:solidFill>
                <a:latin typeface="Arial"/>
              </a:rPr>
              <a:t>Ann, a worker of low income, was devoted to the community.</a:t>
            </a:r>
            <a:endParaRPr kumimoji="0" lang="zh-CN" altLang="en-US" sz="2400" b="0" i="0" u="none" strike="noStrike" kern="0" cap="none" spc="0" normalizeH="0" baseline="0" noProof="0" dirty="0">
              <a:ln>
                <a:noFill/>
              </a:ln>
              <a:solidFill>
                <a:srgbClr val="336600"/>
              </a:solidFill>
              <a:effectLst/>
              <a:uLnTx/>
              <a:uFillTx/>
              <a:latin typeface="Arial"/>
            </a:endParaRPr>
          </a:p>
        </p:txBody>
      </p:sp>
      <p:sp>
        <p:nvSpPr>
          <p:cNvPr id="28" name="圆角矩形 27"/>
          <p:cNvSpPr/>
          <p:nvPr/>
        </p:nvSpPr>
        <p:spPr>
          <a:xfrm>
            <a:off x="732783" y="5286388"/>
            <a:ext cx="7744564" cy="93610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28662" y="5340576"/>
            <a:ext cx="7548684" cy="8104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600" b="1" dirty="0" smtClean="0">
                <a:solidFill>
                  <a:srgbClr val="FF6600"/>
                </a:solidFill>
              </a:rPr>
              <a:t>Conclusion: </a:t>
            </a:r>
            <a:r>
              <a:rPr lang="en-US" altLang="zh-CN" sz="2600" dirty="0" smtClean="0"/>
              <a:t>Happiness is the result of helping each other.</a:t>
            </a:r>
            <a:endParaRPr lang="en-US" altLang="zh-CN" sz="2600" dirty="0"/>
          </a:p>
        </p:txBody>
      </p:sp>
      <p:sp>
        <p:nvSpPr>
          <p:cNvPr id="19" name="矩形 15"/>
          <p:cNvSpPr>
            <a:spLocks noChangeArrowheads="1"/>
          </p:cNvSpPr>
          <p:nvPr/>
        </p:nvSpPr>
        <p:spPr bwMode="auto">
          <a:xfrm>
            <a:off x="4786314" y="3061644"/>
            <a:ext cx="3463995" cy="1938992"/>
          </a:xfrm>
          <a:prstGeom prst="rect">
            <a:avLst/>
          </a:prstGeom>
          <a:noFill/>
          <a:ln w="9525">
            <a:noFill/>
            <a:miter lim="800000"/>
            <a:headEnd/>
            <a:tailEnd/>
          </a:ln>
        </p:spPr>
        <p:txBody>
          <a:bodyPr wrap="square">
            <a:spAutoFit/>
          </a:bodyPr>
          <a:lstStyle/>
          <a:p>
            <a:pPr lvl="0" algn="ctr">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i="0" u="none" strike="noStrike" kern="0" cap="none" spc="0" normalizeH="0" baseline="0" noProof="0" dirty="0" smtClean="0">
                <a:ln>
                  <a:noFill/>
                </a:ln>
                <a:solidFill>
                  <a:srgbClr val="7030A0"/>
                </a:solidFill>
                <a:effectLst/>
                <a:uLnTx/>
                <a:uFillTx/>
                <a:latin typeface="Arial"/>
              </a:rPr>
              <a:t>Factor 2: </a:t>
            </a:r>
            <a:endParaRPr kumimoji="1" lang="en-US" altLang="zh-CN" sz="2400" b="1" kern="0" dirty="0">
              <a:solidFill>
                <a:srgbClr val="7030A0"/>
              </a:solidFill>
              <a:latin typeface="Arial"/>
            </a:endParaRPr>
          </a:p>
          <a:p>
            <a:pPr algn="ctr">
              <a:defRPr/>
            </a:pPr>
            <a:r>
              <a:rPr lang="en-US" altLang="zh-CN" sz="2400" kern="0" dirty="0" smtClean="0">
                <a:solidFill>
                  <a:srgbClr val="7030A0"/>
                </a:solidFill>
                <a:latin typeface="Arial"/>
              </a:rPr>
              <a:t>Ann was touched and felt grateful when many people came to help her when she was in trouble.</a:t>
            </a:r>
            <a:endParaRPr kumimoji="0" lang="zh-CN" altLang="en-US" sz="2400" b="0" i="0" u="none" strike="noStrike" kern="0" cap="none" spc="0" normalizeH="0" baseline="0" noProof="0" dirty="0">
              <a:ln>
                <a:noFill/>
              </a:ln>
              <a:solidFill>
                <a:srgbClr val="7030A0"/>
              </a:solidFill>
              <a:effectLst/>
              <a:uLnTx/>
              <a:uFillTx/>
              <a:latin typeface="Arial"/>
            </a:endParaRPr>
          </a:p>
        </p:txBody>
      </p:sp>
      <p:sp>
        <p:nvSpPr>
          <p:cNvPr id="20" name="TextBox 1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4" name="圆角矩形 13"/>
          <p:cNvSpPr/>
          <p:nvPr/>
        </p:nvSpPr>
        <p:spPr>
          <a:xfrm>
            <a:off x="142844" y="2058208"/>
            <a:ext cx="8947517"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42844" y="2086277"/>
            <a:ext cx="8947517"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600" b="1" dirty="0" smtClean="0">
                <a:solidFill>
                  <a:srgbClr val="FF6600"/>
                </a:solidFill>
              </a:rPr>
              <a:t>Example: </a:t>
            </a:r>
            <a:r>
              <a:rPr lang="en-US" altLang="zh-CN" sz="2600" dirty="0" smtClean="0"/>
              <a:t>Ann’s experience with her community members </a:t>
            </a:r>
            <a:endParaRPr lang="en-US" altLang="zh-CN" sz="2600" dirty="0"/>
          </a:p>
        </p:txBody>
      </p:sp>
      <p:pic>
        <p:nvPicPr>
          <p:cNvPr id="17" name="Picture 4">
            <a:hlinkClick r:id="rId3" action="ppaction://hlinksldjump"/>
          </p:cNvPr>
          <p:cNvPicPr>
            <a:picLocks noChangeAspect="1" noChangeArrowheads="1"/>
          </p:cNvPicPr>
          <p:nvPr/>
        </p:nvPicPr>
        <p:blipFill>
          <a:blip r:embed="rId4" cstate="print"/>
          <a:srcRect/>
          <a:stretch>
            <a:fillRect/>
          </a:stretch>
        </p:blipFill>
        <p:spPr bwMode="auto">
          <a:xfrm>
            <a:off x="8477347" y="6222492"/>
            <a:ext cx="434975" cy="458788"/>
          </a:xfrm>
          <a:prstGeom prst="rect">
            <a:avLst/>
          </a:prstGeom>
          <a:noFill/>
          <a:ln w="9525">
            <a:noFill/>
            <a:miter lim="800000"/>
            <a:headEnd/>
            <a:tailEnd/>
          </a:ln>
        </p:spPr>
      </p:pic>
      <p:grpSp>
        <p:nvGrpSpPr>
          <p:cNvPr id="22" name="组合 21"/>
          <p:cNvGrpSpPr/>
          <p:nvPr/>
        </p:nvGrpSpPr>
        <p:grpSpPr>
          <a:xfrm>
            <a:off x="-3904" y="62294"/>
            <a:ext cx="3779912" cy="1152127"/>
            <a:chOff x="-3904" y="62294"/>
            <a:chExt cx="3779912" cy="1152127"/>
          </a:xfrm>
        </p:grpSpPr>
        <p:pic>
          <p:nvPicPr>
            <p:cNvPr id="23"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p:cNvSpPr txBox="1"/>
            <p:nvPr/>
          </p:nvSpPr>
          <p:spPr>
            <a:xfrm>
              <a:off x="196483" y="599998"/>
              <a:ext cx="2446691"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p14="http://schemas.microsoft.com/office/powerpoint/2010/main" xmlns="" val="34548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8" grpId="0"/>
      <p:bldP spid="28" grpId="0" animBg="1"/>
      <p:bldP spid="29" grpId="0"/>
      <p:bldP spid="19" grpId="0"/>
      <p:bldP spid="14" grpId="0"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 y="62294"/>
            <a:ext cx="3779912" cy="1152127"/>
            <a:chOff x="-32" y="62294"/>
            <a:chExt cx="3779912" cy="1152127"/>
          </a:xfrm>
        </p:grpSpPr>
        <p:pic>
          <p:nvPicPr>
            <p:cNvPr id="17"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2" y="62294"/>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19063" y="599998"/>
              <a:ext cx="2266987"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13" name="Rectangle 1"/>
          <p:cNvSpPr>
            <a:spLocks noChangeArrowheads="1"/>
          </p:cNvSpPr>
          <p:nvPr/>
        </p:nvSpPr>
        <p:spPr bwMode="auto">
          <a:xfrm>
            <a:off x="428596" y="2571744"/>
            <a:ext cx="5429288" cy="5086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600" b="1" i="1" dirty="0" smtClean="0">
                <a:solidFill>
                  <a:srgbClr val="FF6600"/>
                </a:solidFill>
                <a:latin typeface="Helvetica"/>
                <a:cs typeface="Times New Roman" pitchFamily="18" charset="0"/>
              </a:rPr>
              <a:t>   </a:t>
            </a:r>
            <a:endParaRPr lang="en-US" altLang="zh-CN" sz="2600" b="1" i="1" dirty="0">
              <a:solidFill>
                <a:srgbClr val="FF6600"/>
              </a:solidFill>
              <a:latin typeface="Helvetica"/>
              <a:ea typeface="Cambria Math" pitchFamily="18" charset="0"/>
              <a:cs typeface="Arial" pitchFamily="34" charset="0"/>
            </a:endParaRPr>
          </a:p>
        </p:txBody>
      </p:sp>
      <p:sp>
        <p:nvSpPr>
          <p:cNvPr id="9" name="Rectangle 1"/>
          <p:cNvSpPr>
            <a:spLocks noChangeArrowheads="1"/>
          </p:cNvSpPr>
          <p:nvPr/>
        </p:nvSpPr>
        <p:spPr bwMode="auto">
          <a:xfrm>
            <a:off x="428596" y="2285992"/>
            <a:ext cx="5079508" cy="31085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2800" b="1" i="1" dirty="0" smtClean="0">
                <a:solidFill>
                  <a:srgbClr val="B40000"/>
                </a:solidFill>
                <a:latin typeface="华文彩云" pitchFamily="2" charset="-122"/>
                <a:ea typeface="华文彩云" pitchFamily="2" charset="-122"/>
              </a:rPr>
              <a:t>W</a:t>
            </a:r>
            <a:r>
              <a:rPr kumimoji="1" lang="en-US" altLang="zh-CN" sz="2800" b="1" i="1" dirty="0" smtClean="0"/>
              <a:t>rite an essay entitled “</a:t>
            </a:r>
            <a:r>
              <a:rPr kumimoji="1" lang="en-US" altLang="zh-CN" sz="2800" b="1" i="1" dirty="0" smtClean="0">
                <a:solidFill>
                  <a:srgbClr val="FF6600"/>
                </a:solidFill>
              </a:rPr>
              <a:t>A Great Hero in My Mind</a:t>
            </a:r>
            <a:r>
              <a:rPr kumimoji="1" lang="en-US" altLang="zh-CN" sz="2800" b="1" i="1" dirty="0" smtClean="0"/>
              <a:t>” by following the writing pattern of the text. You may apply as many expressions from the text as possible to your writing.</a:t>
            </a:r>
          </a:p>
          <a:p>
            <a:pPr indent="501650" algn="just" eaLnBrk="0" hangingPunct="0">
              <a:defRPr/>
            </a:pPr>
            <a:r>
              <a:rPr lang="en-US" altLang="zh-CN" sz="2800" b="1" i="1" dirty="0" smtClean="0">
                <a:solidFill>
                  <a:srgbClr val="0070C0"/>
                </a:solidFill>
                <a:ea typeface="宋体" pitchFamily="2" charset="-122"/>
              </a:rPr>
              <a:t> </a:t>
            </a:r>
            <a:endParaRPr lang="en-US" altLang="zh-CN" sz="2800" b="1" i="1" dirty="0">
              <a:solidFill>
                <a:srgbClr val="0070C0"/>
              </a:solidFill>
              <a:ea typeface="宋体" pitchFamily="2" charset="-122"/>
            </a:endParaRPr>
          </a:p>
        </p:txBody>
      </p:sp>
      <p:pic>
        <p:nvPicPr>
          <p:cNvPr id="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0" name="Picture 2" descr="D:\已买图\物品\TWM1098134547_2000X3008.jpg"/>
          <p:cNvPicPr>
            <a:picLocks noChangeAspect="1" noChangeArrowheads="1"/>
          </p:cNvPicPr>
          <p:nvPr/>
        </p:nvPicPr>
        <p:blipFill>
          <a:blip r:embed="rId6" cstate="print"/>
          <a:srcRect/>
          <a:stretch>
            <a:fillRect/>
          </a:stretch>
        </p:blipFill>
        <p:spPr bwMode="auto">
          <a:xfrm>
            <a:off x="5857884" y="1584341"/>
            <a:ext cx="3126644" cy="4702179"/>
          </a:xfrm>
          <a:prstGeom prst="rect">
            <a:avLst/>
          </a:prstGeom>
          <a:noFill/>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617348" y="2500307"/>
            <a:ext cx="7812304" cy="285751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579235"/>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kumimoji="1" lang="zh-CN" altLang="en-US" sz="2600" b="1" i="1" kern="0" dirty="0" smtClean="0">
              <a:solidFill>
                <a:schemeClr val="accent6">
                  <a:lumMod val="50000"/>
                </a:schemeClr>
              </a:solidFill>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 xmlns:a14="http://schemas.microsoft.com/office/drawing/2010/main" val="0"/>
              </a:ext>
            </a:extLst>
          </a:blip>
          <a:srcRect l="15968" r="21032" b="2701"/>
          <a:stretch/>
        </p:blipFill>
        <p:spPr bwMode="auto">
          <a:xfrm>
            <a:off x="7371778" y="4429697"/>
            <a:ext cx="1115615" cy="1722986"/>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矩形 21"/>
          <p:cNvSpPr/>
          <p:nvPr/>
        </p:nvSpPr>
        <p:spPr>
          <a:xfrm>
            <a:off x="903100" y="2852694"/>
            <a:ext cx="7383676" cy="1754326"/>
          </a:xfrm>
          <a:prstGeom prst="rect">
            <a:avLst/>
          </a:prstGeom>
        </p:spPr>
        <p:txBody>
          <a:bodyPr wrap="square">
            <a:spAutoFit/>
          </a:bodyPr>
          <a:lstStyle/>
          <a:p>
            <a:pPr marL="120650" indent="-120650" algn="just">
              <a:lnSpc>
                <a:spcPct val="150000"/>
              </a:lnSpc>
              <a:defRPr/>
            </a:pPr>
            <a:r>
              <a:rPr lang="en-US" altLang="zh-CN" sz="2400" b="1" dirty="0" smtClean="0">
                <a:solidFill>
                  <a:srgbClr val="FF6600"/>
                </a:solidFill>
                <a:latin typeface="Helvetica"/>
              </a:rPr>
              <a:t>Beginning part: Thesis Statement and Question </a:t>
            </a:r>
            <a:endParaRPr lang="zh-CN" altLang="en-US" sz="2400" b="1" dirty="0" smtClean="0">
              <a:solidFill>
                <a:srgbClr val="FF6600"/>
              </a:solidFill>
              <a:latin typeface="Helvetica"/>
            </a:endParaRPr>
          </a:p>
          <a:p>
            <a:pPr marL="120650" indent="-120650" algn="just">
              <a:lnSpc>
                <a:spcPct val="150000"/>
              </a:lnSpc>
              <a:defRPr/>
            </a:pPr>
            <a:r>
              <a:rPr lang="en-US" altLang="zh-CN" sz="2400" dirty="0" smtClean="0">
                <a:latin typeface="Helvetica"/>
              </a:rPr>
              <a:t>1. Who is the great hero in your mind; </a:t>
            </a:r>
          </a:p>
          <a:p>
            <a:pPr marL="120650" indent="-120650" algn="just">
              <a:lnSpc>
                <a:spcPct val="150000"/>
              </a:lnSpc>
              <a:defRPr/>
            </a:pPr>
            <a:r>
              <a:rPr lang="en-US" altLang="zh-CN" sz="2400" dirty="0" smtClean="0">
                <a:latin typeface="Helvetica"/>
              </a:rPr>
              <a:t>2. A question related to the topic;</a:t>
            </a:r>
            <a:endParaRPr lang="zh-CN" altLang="en-US" sz="2400" dirty="0">
              <a:latin typeface="Helvetica"/>
            </a:endParaRPr>
          </a:p>
        </p:txBody>
      </p:sp>
      <p:grpSp>
        <p:nvGrpSpPr>
          <p:cNvPr id="8" name="组合 7"/>
          <p:cNvGrpSpPr/>
          <p:nvPr/>
        </p:nvGrpSpPr>
        <p:grpSpPr>
          <a:xfrm>
            <a:off x="-32" y="62294"/>
            <a:ext cx="3779912" cy="1152127"/>
            <a:chOff x="-32" y="62294"/>
            <a:chExt cx="3779912" cy="1152127"/>
          </a:xfrm>
        </p:grpSpPr>
        <p:pic>
          <p:nvPicPr>
            <p:cNvPr id="1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2" y="62294"/>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19063" y="599998"/>
              <a:ext cx="2266987"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519063" y="2071679"/>
            <a:ext cx="7910589" cy="335758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15968" r="21032" b="2701"/>
          <a:stretch/>
        </p:blipFill>
        <p:spPr bwMode="auto">
          <a:xfrm>
            <a:off x="7671227" y="4857760"/>
            <a:ext cx="1115615" cy="1722986"/>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矩形 21"/>
          <p:cNvSpPr/>
          <p:nvPr/>
        </p:nvSpPr>
        <p:spPr>
          <a:xfrm>
            <a:off x="903100" y="2428868"/>
            <a:ext cx="7312238" cy="3342453"/>
          </a:xfrm>
          <a:prstGeom prst="rect">
            <a:avLst/>
          </a:prstGeom>
        </p:spPr>
        <p:txBody>
          <a:bodyPr wrap="square">
            <a:spAutoFit/>
          </a:bodyPr>
          <a:lstStyle/>
          <a:p>
            <a:pPr marL="120650" indent="-120650" algn="just">
              <a:lnSpc>
                <a:spcPct val="120000"/>
              </a:lnSpc>
              <a:defRPr/>
            </a:pPr>
            <a:r>
              <a:rPr lang="en-US" altLang="zh-CN" sz="2400" b="1" dirty="0" smtClean="0">
                <a:solidFill>
                  <a:srgbClr val="FF6600"/>
                </a:solidFill>
                <a:latin typeface="Helvetica"/>
              </a:rPr>
              <a:t>Body part: Examples</a:t>
            </a:r>
          </a:p>
          <a:p>
            <a:pPr marL="120650" indent="-120650" algn="just">
              <a:lnSpc>
                <a:spcPct val="120000"/>
              </a:lnSpc>
              <a:defRPr/>
            </a:pPr>
            <a:r>
              <a:rPr lang="en-US" altLang="zh-CN" sz="2400" dirty="0" smtClean="0">
                <a:latin typeface="Helvetica"/>
              </a:rPr>
              <a:t>A few inspiring stories to illustrate your point;</a:t>
            </a:r>
          </a:p>
          <a:p>
            <a:pPr marL="120650" indent="-120650" algn="just">
              <a:lnSpc>
                <a:spcPct val="120000"/>
              </a:lnSpc>
              <a:defRPr/>
            </a:pPr>
            <a:r>
              <a:rPr lang="en-US" altLang="zh-CN" sz="2400" b="1" dirty="0" smtClean="0">
                <a:solidFill>
                  <a:srgbClr val="FF6600"/>
                </a:solidFill>
                <a:latin typeface="Helvetica"/>
              </a:rPr>
              <a:t>Concluding part</a:t>
            </a:r>
          </a:p>
          <a:p>
            <a:pPr eaLnBrk="0" hangingPunct="0">
              <a:defRPr/>
            </a:pPr>
            <a:r>
              <a:rPr lang="en-US" altLang="zh-CN" sz="2400" dirty="0" smtClean="0">
                <a:latin typeface="Helvetica"/>
              </a:rPr>
              <a:t>1. Restatement of the main idea;</a:t>
            </a:r>
          </a:p>
          <a:p>
            <a:pPr eaLnBrk="0" hangingPunct="0">
              <a:defRPr/>
            </a:pPr>
            <a:r>
              <a:rPr lang="en-US" altLang="zh-CN" sz="2400" dirty="0" smtClean="0">
                <a:latin typeface="Helvetica"/>
              </a:rPr>
              <a:t>2. The benefit you get from the heroic stories;</a:t>
            </a:r>
          </a:p>
          <a:p>
            <a:pPr eaLnBrk="0" hangingPunct="0">
              <a:defRPr/>
            </a:pPr>
            <a:r>
              <a:rPr lang="en-US" altLang="zh-CN" sz="2400" dirty="0" smtClean="0">
                <a:latin typeface="Helvetica"/>
              </a:rPr>
              <a:t>3. Your wish to become a hero like him or her.</a:t>
            </a:r>
          </a:p>
          <a:p>
            <a:pPr eaLnBrk="0" hangingPunct="0">
              <a:defRPr/>
            </a:pPr>
            <a:endParaRPr lang="en-US" altLang="zh-CN" sz="2400" dirty="0" smtClean="0">
              <a:latin typeface="Helvetica"/>
            </a:endParaRPr>
          </a:p>
          <a:p>
            <a:pPr marL="120650" indent="-120650" algn="just">
              <a:lnSpc>
                <a:spcPct val="120000"/>
              </a:lnSpc>
              <a:defRPr/>
            </a:pPr>
            <a:endParaRPr lang="zh-CN" altLang="en-US" sz="2400" dirty="0">
              <a:latin typeface="Helvetica"/>
            </a:endParaRPr>
          </a:p>
        </p:txBody>
      </p:sp>
      <p:grpSp>
        <p:nvGrpSpPr>
          <p:cNvPr id="8" name="组合 7"/>
          <p:cNvGrpSpPr/>
          <p:nvPr/>
        </p:nvGrpSpPr>
        <p:grpSpPr>
          <a:xfrm>
            <a:off x="-32" y="62294"/>
            <a:ext cx="3779912" cy="1152127"/>
            <a:chOff x="-32" y="62294"/>
            <a:chExt cx="3779912" cy="1152127"/>
          </a:xfrm>
        </p:grpSpPr>
        <p:pic>
          <p:nvPicPr>
            <p:cNvPr id="1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2" y="62294"/>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19063" y="599998"/>
              <a:ext cx="2266987"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714348" y="1724771"/>
            <a:ext cx="7597990" cy="463318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142984"/>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5F5F5"/>
              </a:clrFrom>
              <a:clrTo>
                <a:srgbClr val="F5F5F5">
                  <a:alpha val="0"/>
                </a:srgbClr>
              </a:clrTo>
            </a:clrChange>
            <a:extLst>
              <a:ext uri="{28A0092B-C50C-407E-A947-70E740481C1C}">
                <a14:useLocalDpi xmlns="" xmlns:a14="http://schemas.microsoft.com/office/drawing/2010/main" val="0"/>
              </a:ext>
            </a:extLst>
          </a:blip>
          <a:srcRect l="15968" r="21032" b="2701"/>
          <a:stretch/>
        </p:blipFill>
        <p:spPr bwMode="auto">
          <a:xfrm>
            <a:off x="7500958" y="4857760"/>
            <a:ext cx="1115615" cy="1722986"/>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矩形 21"/>
          <p:cNvSpPr/>
          <p:nvPr/>
        </p:nvSpPr>
        <p:spPr>
          <a:xfrm>
            <a:off x="1091852" y="1750063"/>
            <a:ext cx="7337800" cy="4893647"/>
          </a:xfrm>
          <a:prstGeom prst="rect">
            <a:avLst/>
          </a:prstGeom>
        </p:spPr>
        <p:txBody>
          <a:bodyPr wrap="square">
            <a:spAutoFit/>
          </a:bodyPr>
          <a:lstStyle/>
          <a:p>
            <a:pPr>
              <a:buFont typeface="Arial" pitchFamily="34" charset="0"/>
              <a:buChar char="•"/>
              <a:defRPr/>
            </a:pPr>
            <a:r>
              <a:rPr lang="en-US" altLang="zh-CN" sz="2400" dirty="0" smtClean="0">
                <a:latin typeface="Helvetica"/>
              </a:rPr>
              <a:t> victims and survivors of difficulties and tragedies </a:t>
            </a:r>
          </a:p>
          <a:p>
            <a:pPr>
              <a:buFont typeface="Arial" pitchFamily="34" charset="0"/>
              <a:buChar char="•"/>
              <a:defRPr/>
            </a:pPr>
            <a:r>
              <a:rPr lang="en-US" altLang="zh-CN" sz="2400" dirty="0" smtClean="0">
                <a:latin typeface="Helvetica"/>
              </a:rPr>
              <a:t> courageously run through the danger </a:t>
            </a:r>
          </a:p>
          <a:p>
            <a:pPr>
              <a:buFont typeface="Arial" pitchFamily="34" charset="0"/>
              <a:buChar char="•"/>
              <a:defRPr/>
            </a:pPr>
            <a:r>
              <a:rPr lang="en-US" altLang="zh-CN" sz="2400" dirty="0" smtClean="0">
                <a:latin typeface="Helvetica"/>
              </a:rPr>
              <a:t> give one’s life for sb.</a:t>
            </a:r>
          </a:p>
          <a:p>
            <a:pPr>
              <a:buFont typeface="Arial" pitchFamily="34" charset="0"/>
              <a:buChar char="•"/>
              <a:defRPr/>
            </a:pPr>
            <a:r>
              <a:rPr lang="en-US" altLang="zh-CN" sz="2400" dirty="0" smtClean="0">
                <a:latin typeface="Helvetica"/>
              </a:rPr>
              <a:t> shield sb. from </a:t>
            </a:r>
            <a:r>
              <a:rPr lang="en-US" altLang="zh-CN" sz="2400" dirty="0" err="1" smtClean="0">
                <a:latin typeface="Helvetica"/>
              </a:rPr>
              <a:t>sth</a:t>
            </a:r>
            <a:r>
              <a:rPr lang="en-US" altLang="zh-CN" sz="2400" dirty="0" smtClean="0">
                <a:latin typeface="Helvetica"/>
              </a:rPr>
              <a:t>.</a:t>
            </a:r>
          </a:p>
          <a:p>
            <a:pPr>
              <a:buFont typeface="Arial" pitchFamily="34" charset="0"/>
              <a:buChar char="•"/>
              <a:defRPr/>
            </a:pPr>
            <a:r>
              <a:rPr lang="en-US" altLang="zh-CN" sz="2400" dirty="0" smtClean="0">
                <a:latin typeface="Helvetica"/>
              </a:rPr>
              <a:t> act instinctively with courage and grace</a:t>
            </a:r>
          </a:p>
          <a:p>
            <a:pPr>
              <a:buFont typeface="Arial" pitchFamily="34" charset="0"/>
              <a:buChar char="•"/>
              <a:defRPr/>
            </a:pPr>
            <a:r>
              <a:rPr lang="en-US" altLang="zh-CN" sz="2400" dirty="0" smtClean="0">
                <a:latin typeface="Helvetica"/>
              </a:rPr>
              <a:t> be caught up in extraordinary circumstances</a:t>
            </a:r>
          </a:p>
          <a:p>
            <a:pPr>
              <a:buFont typeface="Arial" pitchFamily="34" charset="0"/>
              <a:buChar char="•"/>
              <a:defRPr/>
            </a:pPr>
            <a:r>
              <a:rPr lang="en-US" altLang="zh-CN" sz="2400" dirty="0" smtClean="0">
                <a:latin typeface="Helvetica"/>
              </a:rPr>
              <a:t> protect others from harm </a:t>
            </a:r>
          </a:p>
          <a:p>
            <a:pPr>
              <a:buFont typeface="Arial" pitchFamily="34" charset="0"/>
              <a:buChar char="•"/>
              <a:defRPr/>
            </a:pPr>
            <a:r>
              <a:rPr lang="en-US" altLang="zh-CN" sz="2400" dirty="0" smtClean="0">
                <a:latin typeface="Helvetica"/>
              </a:rPr>
              <a:t> one’s goodwill to help others</a:t>
            </a:r>
          </a:p>
          <a:p>
            <a:pPr>
              <a:buFont typeface="Arial" pitchFamily="34" charset="0"/>
              <a:buChar char="•"/>
              <a:defRPr/>
            </a:pPr>
            <a:r>
              <a:rPr lang="en-US" altLang="zh-CN" sz="2400" dirty="0" smtClean="0">
                <a:latin typeface="Helvetica"/>
              </a:rPr>
              <a:t> rush toward danger to help those in need </a:t>
            </a:r>
          </a:p>
          <a:p>
            <a:pPr>
              <a:buFont typeface="Arial" pitchFamily="34" charset="0"/>
              <a:buChar char="•"/>
              <a:defRPr/>
            </a:pPr>
            <a:r>
              <a:rPr lang="en-US" altLang="zh-CN" sz="2400" dirty="0" smtClean="0">
                <a:latin typeface="Helvetica"/>
              </a:rPr>
              <a:t> in the fulfillment of one’s duty</a:t>
            </a:r>
          </a:p>
          <a:p>
            <a:pPr>
              <a:buFont typeface="Arial" pitchFamily="34" charset="0"/>
              <a:buChar char="•"/>
              <a:defRPr/>
            </a:pPr>
            <a:r>
              <a:rPr lang="en-US" altLang="zh-CN" sz="2400" dirty="0" smtClean="0">
                <a:latin typeface="Helvetica"/>
              </a:rPr>
              <a:t> be inspired by</a:t>
            </a:r>
          </a:p>
          <a:p>
            <a:pPr>
              <a:buFont typeface="Arial" pitchFamily="34" charset="0"/>
              <a:buChar char="•"/>
              <a:defRPr/>
            </a:pPr>
            <a:r>
              <a:rPr lang="en-US" altLang="zh-CN" sz="2400" dirty="0" smtClean="0">
                <a:latin typeface="Helvetica"/>
              </a:rPr>
              <a:t> recognize and honor one’s heroism</a:t>
            </a:r>
            <a:endParaRPr lang="zh-CN" altLang="en-US" sz="2400" dirty="0" smtClean="0">
              <a:latin typeface="Helvetica"/>
            </a:endParaRPr>
          </a:p>
        </p:txBody>
      </p:sp>
      <p:grpSp>
        <p:nvGrpSpPr>
          <p:cNvPr id="11" name="组合 10"/>
          <p:cNvGrpSpPr/>
          <p:nvPr/>
        </p:nvGrpSpPr>
        <p:grpSpPr>
          <a:xfrm>
            <a:off x="-32" y="62294"/>
            <a:ext cx="3779912" cy="1152127"/>
            <a:chOff x="-32" y="62294"/>
            <a:chExt cx="3779912" cy="1152127"/>
          </a:xfrm>
        </p:grpSpPr>
        <p:pic>
          <p:nvPicPr>
            <p:cNvPr id="12"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2" y="62294"/>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19063" y="599998"/>
              <a:ext cx="2266987"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904" y="62294"/>
            <a:ext cx="4071848" cy="1152127"/>
            <a:chOff x="-3904" y="62294"/>
            <a:chExt cx="4071848" cy="1152127"/>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196483" y="622390"/>
              <a:ext cx="3161071"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7" name="Rectangle 1"/>
          <p:cNvSpPr>
            <a:spLocks noChangeArrowheads="1"/>
          </p:cNvSpPr>
          <p:nvPr/>
        </p:nvSpPr>
        <p:spPr bwMode="auto">
          <a:xfrm>
            <a:off x="214282"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algn="ctr" eaLnBrk="0" hangingPunct="0">
              <a:lnSpc>
                <a:spcPct val="120000"/>
              </a:lnSpc>
              <a:defRPr/>
            </a:pPr>
            <a:r>
              <a:rPr lang="en-US" altLang="zh-CN" sz="2800" b="1" dirty="0" smtClean="0">
                <a:solidFill>
                  <a:srgbClr val="FF6600"/>
                </a:solidFill>
                <a:latin typeface="Helvetica" pitchFamily="34" charset="0"/>
                <a:ea typeface="Cambria Math" pitchFamily="18" charset="0"/>
                <a:cs typeface="Arial" pitchFamily="34" charset="0"/>
              </a:rPr>
              <a:t>    Translate </a:t>
            </a:r>
            <a:r>
              <a:rPr lang="en-US" altLang="zh-CN" sz="2800" b="1" dirty="0">
                <a:solidFill>
                  <a:srgbClr val="FF6600"/>
                </a:solidFill>
                <a:latin typeface="Helvetica" pitchFamily="34" charset="0"/>
                <a:ea typeface="Cambria Math" pitchFamily="18" charset="0"/>
                <a:cs typeface="Arial" pitchFamily="34" charset="0"/>
              </a:rPr>
              <a:t>a paragraph based on </a:t>
            </a:r>
            <a:r>
              <a:rPr lang="en-US" altLang="zh-CN" sz="2800" b="1" dirty="0" smtClean="0">
                <a:solidFill>
                  <a:srgbClr val="FF6600"/>
                </a:solidFill>
                <a:latin typeface="Helvetica" pitchFamily="34" charset="0"/>
                <a:ea typeface="Cambria Math" pitchFamily="18" charset="0"/>
                <a:cs typeface="Arial" pitchFamily="34" charset="0"/>
              </a:rPr>
              <a:t>the </a:t>
            </a:r>
            <a:r>
              <a:rPr lang="en-US" altLang="zh-CN" sz="2800" b="1" dirty="0">
                <a:solidFill>
                  <a:srgbClr val="FF6600"/>
                </a:solidFill>
                <a:latin typeface="Helvetica" pitchFamily="34" charset="0"/>
                <a:ea typeface="Cambria Math" pitchFamily="18" charset="0"/>
                <a:cs typeface="Arial" pitchFamily="34" charset="0"/>
              </a:rPr>
              <a:t>summary of the text by using the expressions from the </a:t>
            </a:r>
            <a:r>
              <a:rPr lang="en-US" altLang="zh-CN" sz="2800" b="1" dirty="0" smtClean="0">
                <a:solidFill>
                  <a:srgbClr val="FF6600"/>
                </a:solidFill>
                <a:latin typeface="Helvetica" pitchFamily="34" charset="0"/>
                <a:ea typeface="Cambria Math" pitchFamily="18" charset="0"/>
                <a:cs typeface="Arial" pitchFamily="34" charset="0"/>
              </a:rPr>
              <a:t>text.</a:t>
            </a:r>
            <a:endParaRPr lang="en-US" altLang="zh-CN" sz="2800" b="1" dirty="0">
              <a:solidFill>
                <a:srgbClr val="FF6600"/>
              </a:solidFill>
              <a:latin typeface="Helvetica" pitchFamily="34" charset="0"/>
              <a:ea typeface="Cambria Math" pitchFamily="18" charset="0"/>
              <a:cs typeface="Arial" pitchFamily="34" charset="0"/>
            </a:endParaRPr>
          </a:p>
        </p:txBody>
      </p:sp>
      <p:pic>
        <p:nvPicPr>
          <p:cNvPr id="8"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descr="D:\找图\新视野读写1\U4\Section A\431486764.jpg"/>
          <p:cNvPicPr>
            <a:picLocks noChangeAspect="1" noChangeArrowheads="1"/>
          </p:cNvPicPr>
          <p:nvPr/>
        </p:nvPicPr>
        <p:blipFill>
          <a:blip r:embed="rId6" cstate="print"/>
          <a:srcRect/>
          <a:stretch>
            <a:fillRect/>
          </a:stretch>
        </p:blipFill>
        <p:spPr bwMode="auto">
          <a:xfrm>
            <a:off x="6072198" y="2214554"/>
            <a:ext cx="2350936" cy="3512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301040828"/>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142984"/>
            <a:ext cx="9144000" cy="55007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409087" y="1690767"/>
            <a:ext cx="4591541" cy="4471545"/>
          </a:xfrm>
          <a:prstGeom prst="rect">
            <a:avLst/>
          </a:prstGeom>
          <a:noFill/>
        </p:spPr>
        <p:txBody>
          <a:bodyPr wrap="square" rtlCol="0">
            <a:spAutoFit/>
          </a:bodyPr>
          <a:lstStyle/>
          <a:p>
            <a:pPr indent="133350" algn="just" eaLnBrk="0" hangingPunct="0">
              <a:lnSpc>
                <a:spcPct val="150000"/>
              </a:lnSpc>
              <a:defRPr/>
            </a:pPr>
            <a:r>
              <a:rPr lang="zh-CN" altLang="en-US" sz="2400" dirty="0" smtClean="0">
                <a:latin typeface="华文楷体" pitchFamily="2" charset="-122"/>
                <a:ea typeface="华文楷体" pitchFamily="2" charset="-122"/>
                <a:cs typeface="Arial" pitchFamily="34" charset="0"/>
              </a:rPr>
              <a:t>在</a:t>
            </a:r>
            <a:r>
              <a:rPr lang="zh-CN" altLang="en-US" sz="2400" b="1" dirty="0" smtClean="0">
                <a:solidFill>
                  <a:srgbClr val="FF6600"/>
                </a:solidFill>
                <a:latin typeface="华文楷体" pitchFamily="2" charset="-122"/>
                <a:ea typeface="华文楷体" pitchFamily="2" charset="-122"/>
                <a:cs typeface="Arial" pitchFamily="34" charset="0"/>
              </a:rPr>
              <a:t>英雄主义发扬光大</a:t>
            </a:r>
            <a:r>
              <a:rPr lang="zh-CN" altLang="en-US" sz="2400" dirty="0" smtClean="0">
                <a:latin typeface="华文楷体" pitchFamily="2" charset="-122"/>
                <a:ea typeface="华文楷体" pitchFamily="2" charset="-122"/>
                <a:cs typeface="Arial" pitchFamily="34" charset="0"/>
              </a:rPr>
              <a:t>的年代，英雄可以是平民，他们能</a:t>
            </a:r>
            <a:r>
              <a:rPr lang="zh-CN" altLang="en-US" sz="2400" b="1" dirty="0" smtClean="0">
                <a:solidFill>
                  <a:srgbClr val="FF6600"/>
                </a:solidFill>
                <a:latin typeface="华文楷体" pitchFamily="2" charset="-122"/>
                <a:ea typeface="华文楷体" pitchFamily="2" charset="-122"/>
                <a:cs typeface="Arial" pitchFamily="34" charset="0"/>
              </a:rPr>
              <a:t>在特别危急的情况下</a:t>
            </a:r>
            <a:r>
              <a:rPr lang="zh-CN" altLang="en-US" sz="2400" dirty="0" smtClean="0">
                <a:latin typeface="华文楷体" pitchFamily="2" charset="-122"/>
                <a:ea typeface="华文楷体" pitchFamily="2" charset="-122"/>
                <a:cs typeface="Arial" pitchFamily="34" charset="0"/>
              </a:rPr>
              <a:t>听从本能的召唤，不顾个人安危勇敢地</a:t>
            </a:r>
            <a:r>
              <a:rPr lang="zh-CN" altLang="en-US" sz="2400" b="1" dirty="0" smtClean="0">
                <a:solidFill>
                  <a:srgbClr val="FF6600"/>
                </a:solidFill>
                <a:latin typeface="华文楷体" pitchFamily="2" charset="-122"/>
                <a:ea typeface="华文楷体" pitchFamily="2" charset="-122"/>
                <a:cs typeface="Arial" pitchFamily="34" charset="0"/>
              </a:rPr>
              <a:t>冲向危险</a:t>
            </a:r>
            <a:r>
              <a:rPr lang="zh-CN" altLang="en-US" sz="2400" dirty="0" smtClean="0">
                <a:latin typeface="华文楷体" pitchFamily="2" charset="-122"/>
                <a:ea typeface="华文楷体" pitchFamily="2" charset="-122"/>
                <a:cs typeface="Arial" pitchFamily="34" charset="0"/>
              </a:rPr>
              <a:t>，</a:t>
            </a:r>
            <a:r>
              <a:rPr lang="zh-CN" altLang="en-US" sz="2400" b="1" dirty="0" smtClean="0">
                <a:solidFill>
                  <a:srgbClr val="FF6600"/>
                </a:solidFill>
                <a:latin typeface="华文楷体" pitchFamily="2" charset="-122"/>
                <a:ea typeface="华文楷体" pitchFamily="2" charset="-122"/>
                <a:cs typeface="Arial" pitchFamily="34" charset="0"/>
              </a:rPr>
              <a:t>保护他人免受伤害</a:t>
            </a:r>
            <a:r>
              <a:rPr lang="zh-CN" altLang="en-US" sz="2400" dirty="0" smtClean="0">
                <a:latin typeface="华文楷体" pitchFamily="2" charset="-122"/>
                <a:ea typeface="华文楷体" pitchFamily="2" charset="-122"/>
                <a:cs typeface="Arial" pitchFamily="34" charset="0"/>
              </a:rPr>
              <a:t>；英雄也可以是</a:t>
            </a:r>
            <a:r>
              <a:rPr lang="zh-CN" altLang="en-US" sz="2400" b="1" dirty="0" smtClean="0">
                <a:solidFill>
                  <a:srgbClr val="FF6600"/>
                </a:solidFill>
                <a:latin typeface="华文楷体" pitchFamily="2" charset="-122"/>
                <a:ea typeface="华文楷体" pitchFamily="2" charset="-122"/>
                <a:cs typeface="Arial" pitchFamily="34" charset="0"/>
              </a:rPr>
              <a:t>专门处理应急事件的人</a:t>
            </a:r>
            <a:r>
              <a:rPr lang="zh-CN" altLang="en-US" sz="2400" dirty="0" smtClean="0">
                <a:latin typeface="华文楷体" pitchFamily="2" charset="-122"/>
                <a:ea typeface="华文楷体" pitchFamily="2" charset="-122"/>
                <a:cs typeface="Arial" pitchFamily="34" charset="0"/>
              </a:rPr>
              <a:t>，他们明知危险的存在，却努力克服恐惧心理，</a:t>
            </a: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1000096" y="2240271"/>
            <a:ext cx="2223130" cy="45719"/>
          </a:xfrm>
          <a:prstGeom prst="accentCallout2">
            <a:avLst>
              <a:gd name="adj1" fmla="val 18750"/>
              <a:gd name="adj2" fmla="val -8333"/>
              <a:gd name="adj3" fmla="val 18751"/>
              <a:gd name="adj4" fmla="val -19523"/>
              <a:gd name="adj5" fmla="val 317959"/>
              <a:gd name="adj6" fmla="val -7936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线形标注 2(带强调线) 13"/>
          <p:cNvSpPr/>
          <p:nvPr/>
        </p:nvSpPr>
        <p:spPr>
          <a:xfrm rot="10800000">
            <a:off x="579451" y="5022071"/>
            <a:ext cx="3063854" cy="45719"/>
          </a:xfrm>
          <a:prstGeom prst="accentCallout2">
            <a:avLst>
              <a:gd name="adj1" fmla="val 18750"/>
              <a:gd name="adj2" fmla="val -8333"/>
              <a:gd name="adj3" fmla="val 18750"/>
              <a:gd name="adj4" fmla="val -16667"/>
              <a:gd name="adj5" fmla="val 267484"/>
              <a:gd name="adj6" fmla="val -4448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857752" y="1841479"/>
            <a:ext cx="2496910" cy="415498"/>
          </a:xfrm>
          <a:prstGeom prst="rect">
            <a:avLst/>
          </a:prstGeom>
          <a:noFill/>
        </p:spPr>
        <p:txBody>
          <a:bodyPr wrap="square" rtlCol="0">
            <a:spAutoFit/>
          </a:bodyPr>
          <a:lstStyle/>
          <a:p>
            <a:r>
              <a:rPr lang="en-US" altLang="zh-CN" sz="2100" b="1" dirty="0" smtClean="0">
                <a:solidFill>
                  <a:srgbClr val="FF6600"/>
                </a:solidFill>
              </a:rPr>
              <a:t>heightened heroism</a:t>
            </a:r>
            <a:endParaRPr lang="zh-CN" altLang="en-US" sz="2100" b="1" dirty="0">
              <a:solidFill>
                <a:srgbClr val="FF6600"/>
              </a:solidFill>
            </a:endParaRPr>
          </a:p>
        </p:txBody>
      </p:sp>
      <p:sp>
        <p:nvSpPr>
          <p:cNvPr id="17" name="TextBox 16"/>
          <p:cNvSpPr txBox="1"/>
          <p:nvPr/>
        </p:nvSpPr>
        <p:spPr>
          <a:xfrm>
            <a:off x="5003478" y="4714884"/>
            <a:ext cx="2140290" cy="415498"/>
          </a:xfrm>
          <a:prstGeom prst="rect">
            <a:avLst/>
          </a:prstGeom>
          <a:noFill/>
        </p:spPr>
        <p:txBody>
          <a:bodyPr wrap="square" rtlCol="0">
            <a:spAutoFit/>
          </a:bodyPr>
          <a:lstStyle/>
          <a:p>
            <a:r>
              <a:rPr lang="en-US" altLang="zh-CN" sz="2100" b="1" dirty="0" smtClean="0">
                <a:solidFill>
                  <a:srgbClr val="FF6600"/>
                </a:solidFill>
              </a:rPr>
              <a:t>first responders</a:t>
            </a:r>
            <a:endParaRPr lang="zh-CN" altLang="en-US" sz="2100" b="1" dirty="0">
              <a:solidFill>
                <a:srgbClr val="FF6600"/>
              </a:solidFill>
            </a:endParaRPr>
          </a:p>
        </p:txBody>
      </p:sp>
      <p:sp>
        <p:nvSpPr>
          <p:cNvPr id="12" name="线形标注 2(带强调线) 11"/>
          <p:cNvSpPr/>
          <p:nvPr/>
        </p:nvSpPr>
        <p:spPr>
          <a:xfrm rot="10800000" flipV="1">
            <a:off x="500034" y="3357562"/>
            <a:ext cx="1458612" cy="45719"/>
          </a:xfrm>
          <a:prstGeom prst="accentCallout2">
            <a:avLst>
              <a:gd name="adj1" fmla="val 18750"/>
              <a:gd name="adj2" fmla="val -8333"/>
              <a:gd name="adj3" fmla="val 43142"/>
              <a:gd name="adj4" fmla="val -8474"/>
              <a:gd name="adj5" fmla="val -1026423"/>
              <a:gd name="adj6" fmla="val -20371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3071802" y="3883344"/>
            <a:ext cx="1214446" cy="45719"/>
          </a:xfrm>
          <a:prstGeom prst="accentCallout2">
            <a:avLst>
              <a:gd name="adj1" fmla="val 18750"/>
              <a:gd name="adj2" fmla="val -8333"/>
              <a:gd name="adj3" fmla="val 18750"/>
              <a:gd name="adj4" fmla="val -16667"/>
              <a:gd name="adj5" fmla="val 905709"/>
              <a:gd name="adj6" fmla="val -6481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571472" y="4429132"/>
            <a:ext cx="1946625" cy="45719"/>
          </a:xfrm>
          <a:prstGeom prst="accentCallout2">
            <a:avLst>
              <a:gd name="adj1" fmla="val 18750"/>
              <a:gd name="adj2" fmla="val -8333"/>
              <a:gd name="adj3" fmla="val 18750"/>
              <a:gd name="adj4" fmla="val -16667"/>
              <a:gd name="adj5" fmla="val -913098"/>
              <a:gd name="adj6" fmla="val -12380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857752" y="2285992"/>
            <a:ext cx="2714644" cy="1061829"/>
          </a:xfrm>
          <a:prstGeom prst="rect">
            <a:avLst/>
          </a:prstGeom>
          <a:noFill/>
        </p:spPr>
        <p:txBody>
          <a:bodyPr wrap="square" rtlCol="0">
            <a:spAutoFit/>
          </a:bodyPr>
          <a:lstStyle/>
          <a:p>
            <a:r>
              <a:rPr lang="en-US" altLang="zh-CN" sz="2100" b="1" dirty="0" smtClean="0">
                <a:solidFill>
                  <a:srgbClr val="FF6600"/>
                </a:solidFill>
              </a:rPr>
              <a:t>caught up in extraordinary circumstances</a:t>
            </a:r>
            <a:endParaRPr lang="zh-CN" altLang="en-US" sz="2100" b="1" dirty="0">
              <a:solidFill>
                <a:srgbClr val="FF6600"/>
              </a:solidFill>
            </a:endParaRPr>
          </a:p>
        </p:txBody>
      </p:sp>
      <p:sp>
        <p:nvSpPr>
          <p:cNvPr id="20" name="TextBox 19"/>
          <p:cNvSpPr txBox="1"/>
          <p:nvPr/>
        </p:nvSpPr>
        <p:spPr>
          <a:xfrm>
            <a:off x="4929190" y="3286124"/>
            <a:ext cx="2643206" cy="415498"/>
          </a:xfrm>
          <a:prstGeom prst="rect">
            <a:avLst/>
          </a:prstGeom>
          <a:noFill/>
        </p:spPr>
        <p:txBody>
          <a:bodyPr wrap="square" rtlCol="0">
            <a:spAutoFit/>
          </a:bodyPr>
          <a:lstStyle/>
          <a:p>
            <a:r>
              <a:rPr lang="en-US" altLang="zh-CN" sz="2100" b="1" dirty="0" smtClean="0">
                <a:solidFill>
                  <a:srgbClr val="FF6600"/>
                </a:solidFill>
              </a:rPr>
              <a:t>rush toward danger</a:t>
            </a:r>
            <a:endParaRPr lang="zh-CN" altLang="en-US" sz="2100" b="1" dirty="0">
              <a:solidFill>
                <a:srgbClr val="FF6600"/>
              </a:solidFill>
            </a:endParaRPr>
          </a:p>
        </p:txBody>
      </p:sp>
      <p:sp>
        <p:nvSpPr>
          <p:cNvPr id="21" name="TextBox 20"/>
          <p:cNvSpPr txBox="1"/>
          <p:nvPr/>
        </p:nvSpPr>
        <p:spPr>
          <a:xfrm>
            <a:off x="4899686" y="3786190"/>
            <a:ext cx="2244082" cy="738664"/>
          </a:xfrm>
          <a:prstGeom prst="rect">
            <a:avLst/>
          </a:prstGeom>
          <a:noFill/>
        </p:spPr>
        <p:txBody>
          <a:bodyPr wrap="square" rtlCol="0">
            <a:spAutoFit/>
          </a:bodyPr>
          <a:lstStyle/>
          <a:p>
            <a:r>
              <a:rPr lang="en-US" altLang="zh-CN" sz="2100" b="1" dirty="0" smtClean="0">
                <a:solidFill>
                  <a:srgbClr val="FF6600"/>
                </a:solidFill>
              </a:rPr>
              <a:t>shield others from harm</a:t>
            </a:r>
            <a:endParaRPr lang="zh-CN" altLang="en-US" sz="2100" b="1" dirty="0">
              <a:solidFill>
                <a:srgbClr val="FF6600"/>
              </a:solidFill>
            </a:endParaRPr>
          </a:p>
        </p:txBody>
      </p:sp>
      <p:cxnSp>
        <p:nvCxnSpPr>
          <p:cNvPr id="26" name="直接连接符 25"/>
          <p:cNvCxnSpPr/>
          <p:nvPr/>
        </p:nvCxnSpPr>
        <p:spPr>
          <a:xfrm>
            <a:off x="3643306" y="2790822"/>
            <a:ext cx="1214446" cy="1588"/>
          </a:xfrm>
          <a:prstGeom prst="line">
            <a:avLst/>
          </a:prstGeom>
          <a:ln w="38100">
            <a:solidFill>
              <a:srgbClr val="FF66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0100" y="3929064"/>
            <a:ext cx="285752" cy="1588"/>
          </a:xfrm>
          <a:prstGeom prst="line">
            <a:avLst/>
          </a:prstGeom>
          <a:ln w="38100">
            <a:solidFill>
              <a:srgbClr val="FF66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904" y="62294"/>
            <a:ext cx="4071848" cy="1152127"/>
            <a:chOff x="-3904" y="62294"/>
            <a:chExt cx="4071848" cy="1152127"/>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p:cNvSpPr txBox="1"/>
            <p:nvPr/>
          </p:nvSpPr>
          <p:spPr>
            <a:xfrm>
              <a:off x="196483" y="622390"/>
              <a:ext cx="3161071"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2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par>
                                <p:cTn id="34" presetID="1"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7" grpId="0"/>
      <p:bldP spid="12" grpId="0" animBg="1"/>
      <p:bldP spid="13" grpId="0" animBg="1"/>
      <p:bldP spid="15" grpId="0" animBg="1"/>
      <p:bldP spid="18" grpId="0"/>
      <p:bldP spid="20" grpId="0"/>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124743"/>
            <a:ext cx="8768005" cy="4447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714348" y="1928802"/>
            <a:ext cx="4438640" cy="3363549"/>
          </a:xfrm>
          <a:prstGeom prst="rect">
            <a:avLst/>
          </a:prstGeom>
          <a:noFill/>
        </p:spPr>
        <p:txBody>
          <a:bodyPr wrap="square" rtlCol="0">
            <a:spAutoFit/>
          </a:bodyPr>
          <a:lstStyle/>
          <a:p>
            <a:pPr indent="133350" algn="just" eaLnBrk="0" hangingPunct="0">
              <a:lnSpc>
                <a:spcPct val="150000"/>
              </a:lnSpc>
              <a:defRPr/>
            </a:pPr>
            <a:r>
              <a:rPr lang="zh-CN" altLang="en-US" sz="2400" dirty="0" smtClean="0">
                <a:latin typeface="华文楷体" pitchFamily="2" charset="-122"/>
                <a:ea typeface="华文楷体" pitchFamily="2" charset="-122"/>
                <a:cs typeface="Arial" pitchFamily="34" charset="0"/>
              </a:rPr>
              <a:t>毅然冲向危险</a:t>
            </a:r>
            <a:r>
              <a:rPr lang="zh-CN" altLang="en-US" sz="2400" b="1" dirty="0" smtClean="0">
                <a:solidFill>
                  <a:srgbClr val="FF6600"/>
                </a:solidFill>
                <a:latin typeface="华文楷体" pitchFamily="2" charset="-122"/>
                <a:ea typeface="华文楷体" pitchFamily="2" charset="-122"/>
                <a:cs typeface="Arial" pitchFamily="34" charset="0"/>
              </a:rPr>
              <a:t>帮助那些需要帮助的人</a:t>
            </a:r>
            <a:r>
              <a:rPr lang="zh-CN" altLang="en-US" sz="2400" dirty="0" smtClean="0">
                <a:latin typeface="华文楷体" pitchFamily="2" charset="-122"/>
                <a:ea typeface="华文楷体" pitchFamily="2" charset="-122"/>
                <a:cs typeface="Arial" pitchFamily="34" charset="0"/>
              </a:rPr>
              <a:t>。从他们身上我们都看到了英雄主义。希望通过</a:t>
            </a:r>
            <a:r>
              <a:rPr lang="zh-CN" altLang="en-US" sz="2400" b="1" dirty="0" smtClean="0">
                <a:solidFill>
                  <a:srgbClr val="FF6600"/>
                </a:solidFill>
                <a:latin typeface="华文楷体" pitchFamily="2" charset="-122"/>
                <a:ea typeface="华文楷体" pitchFamily="2" charset="-122"/>
                <a:cs typeface="Arial" pitchFamily="34" charset="0"/>
              </a:rPr>
              <a:t>纪念</a:t>
            </a:r>
            <a:r>
              <a:rPr lang="zh-CN" altLang="en-US" sz="2400" dirty="0" smtClean="0">
                <a:latin typeface="华文楷体" pitchFamily="2" charset="-122"/>
                <a:ea typeface="华文楷体" pitchFamily="2" charset="-122"/>
                <a:cs typeface="Arial" pitchFamily="34" charset="0"/>
              </a:rPr>
              <a:t>他们，我们能在其英雄事迹的</a:t>
            </a:r>
            <a:r>
              <a:rPr lang="zh-CN" altLang="en-US" sz="2400" b="1" dirty="0" smtClean="0">
                <a:solidFill>
                  <a:srgbClr val="FF6600"/>
                </a:solidFill>
                <a:latin typeface="华文楷体" pitchFamily="2" charset="-122"/>
                <a:ea typeface="华文楷体" pitchFamily="2" charset="-122"/>
                <a:cs typeface="Arial" pitchFamily="34" charset="0"/>
              </a:rPr>
              <a:t>鼓舞</a:t>
            </a:r>
            <a:r>
              <a:rPr lang="zh-CN" altLang="en-US" sz="2400" dirty="0" smtClean="0">
                <a:latin typeface="华文楷体" pitchFamily="2" charset="-122"/>
                <a:ea typeface="华文楷体" pitchFamily="2" charset="-122"/>
                <a:cs typeface="Arial" pitchFamily="34" charset="0"/>
              </a:rPr>
              <a:t>下，也都成为英雄。</a:t>
            </a:r>
          </a:p>
          <a:p>
            <a:pPr indent="133350" algn="just" eaLnBrk="0" hangingPunct="0">
              <a:lnSpc>
                <a:spcPct val="150000"/>
              </a:lnSpc>
              <a:defRPr/>
            </a:pP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flipV="1">
            <a:off x="2933688" y="2472366"/>
            <a:ext cx="2000264" cy="45719"/>
          </a:xfrm>
          <a:prstGeom prst="accentCallout2">
            <a:avLst>
              <a:gd name="adj1" fmla="val 18750"/>
              <a:gd name="adj2" fmla="val -8333"/>
              <a:gd name="adj3" fmla="val 18750"/>
              <a:gd name="adj4" fmla="val -16667"/>
              <a:gd name="adj5" fmla="val -226934"/>
              <a:gd name="adj6" fmla="val -2948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357818" y="2046317"/>
            <a:ext cx="1785950" cy="769441"/>
          </a:xfrm>
          <a:prstGeom prst="rect">
            <a:avLst/>
          </a:prstGeom>
          <a:noFill/>
        </p:spPr>
        <p:txBody>
          <a:bodyPr wrap="square" rtlCol="0">
            <a:spAutoFit/>
          </a:bodyPr>
          <a:lstStyle/>
          <a:p>
            <a:r>
              <a:rPr lang="en-US" altLang="zh-CN" sz="2200" b="1" dirty="0" smtClean="0">
                <a:solidFill>
                  <a:srgbClr val="FF6600"/>
                </a:solidFill>
              </a:rPr>
              <a:t>help those in need</a:t>
            </a:r>
            <a:endParaRPr lang="zh-CN" altLang="en-US" sz="2200" b="1" dirty="0">
              <a:solidFill>
                <a:srgbClr val="FF6600"/>
              </a:solidFill>
            </a:endParaRPr>
          </a:p>
        </p:txBody>
      </p:sp>
      <p:sp>
        <p:nvSpPr>
          <p:cNvPr id="12" name="线形标注 2(带强调线) 11"/>
          <p:cNvSpPr/>
          <p:nvPr/>
        </p:nvSpPr>
        <p:spPr>
          <a:xfrm rot="10800000" flipV="1">
            <a:off x="4429124" y="3597594"/>
            <a:ext cx="666523" cy="45719"/>
          </a:xfrm>
          <a:prstGeom prst="accentCallout2">
            <a:avLst>
              <a:gd name="adj1" fmla="val 18750"/>
              <a:gd name="adj2" fmla="val -8333"/>
              <a:gd name="adj3" fmla="val 43142"/>
              <a:gd name="adj4" fmla="val -8474"/>
              <a:gd name="adj5" fmla="val -187651"/>
              <a:gd name="adj6" fmla="val -4246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857224" y="4669165"/>
            <a:ext cx="540060" cy="45719"/>
          </a:xfrm>
          <a:prstGeom prst="accentCallout2">
            <a:avLst>
              <a:gd name="adj1" fmla="val 18750"/>
              <a:gd name="adj2" fmla="val -8333"/>
              <a:gd name="adj3" fmla="val 18750"/>
              <a:gd name="adj4" fmla="val -16667"/>
              <a:gd name="adj5" fmla="val 917395"/>
              <a:gd name="adj6" fmla="val -64843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357818" y="3166707"/>
            <a:ext cx="1929512" cy="430887"/>
          </a:xfrm>
          <a:prstGeom prst="rect">
            <a:avLst/>
          </a:prstGeom>
          <a:noFill/>
        </p:spPr>
        <p:txBody>
          <a:bodyPr wrap="square" rtlCol="0">
            <a:spAutoFit/>
          </a:bodyPr>
          <a:lstStyle/>
          <a:p>
            <a:r>
              <a:rPr lang="en-US" altLang="zh-CN" sz="2200" b="1" dirty="0" smtClean="0">
                <a:solidFill>
                  <a:srgbClr val="FF6600"/>
                </a:solidFill>
              </a:rPr>
              <a:t>honor</a:t>
            </a:r>
            <a:endParaRPr lang="zh-CN" altLang="en-US" sz="2200" b="1" dirty="0">
              <a:solidFill>
                <a:srgbClr val="FF6600"/>
              </a:solidFill>
            </a:endParaRPr>
          </a:p>
        </p:txBody>
      </p:sp>
      <p:sp>
        <p:nvSpPr>
          <p:cNvPr id="20" name="TextBox 19"/>
          <p:cNvSpPr txBox="1"/>
          <p:nvPr/>
        </p:nvSpPr>
        <p:spPr>
          <a:xfrm>
            <a:off x="5000628" y="4212559"/>
            <a:ext cx="1643074" cy="430887"/>
          </a:xfrm>
          <a:prstGeom prst="rect">
            <a:avLst/>
          </a:prstGeom>
          <a:noFill/>
        </p:spPr>
        <p:txBody>
          <a:bodyPr wrap="square" rtlCol="0">
            <a:spAutoFit/>
          </a:bodyPr>
          <a:lstStyle/>
          <a:p>
            <a:r>
              <a:rPr lang="en-US" altLang="zh-CN" sz="2200" b="1" dirty="0" smtClean="0">
                <a:solidFill>
                  <a:srgbClr val="FF6600"/>
                </a:solidFill>
              </a:rPr>
              <a:t>inspire</a:t>
            </a:r>
            <a:endParaRPr lang="zh-CN" altLang="en-US" sz="2200" b="1" dirty="0">
              <a:solidFill>
                <a:srgbClr val="FF6600"/>
              </a:solidFill>
            </a:endParaRPr>
          </a:p>
        </p:txBody>
      </p:sp>
      <p:sp>
        <p:nvSpPr>
          <p:cNvPr id="22" name="右箭头 21">
            <a:hlinkClick r:id="" action="ppaction://hlinkshowjump?jump=nextslide"/>
          </p:cNvPr>
          <p:cNvSpPr/>
          <p:nvPr/>
        </p:nvSpPr>
        <p:spPr>
          <a:xfrm>
            <a:off x="3357554" y="5500702"/>
            <a:ext cx="1500198" cy="648072"/>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a:t>
            </a:r>
            <a:endParaRPr lang="zh-CN" altLang="en-US" sz="1600" dirty="0">
              <a:ln>
                <a:solidFill>
                  <a:schemeClr val="tx1"/>
                </a:solidFill>
              </a:ln>
              <a:solidFill>
                <a:schemeClr val="tx1"/>
              </a:solidFill>
              <a:effectLst/>
            </a:endParaRPr>
          </a:p>
        </p:txBody>
      </p:sp>
      <p:cxnSp>
        <p:nvCxnSpPr>
          <p:cNvPr id="23" name="直接连接符 22"/>
          <p:cNvCxnSpPr/>
          <p:nvPr/>
        </p:nvCxnSpPr>
        <p:spPr>
          <a:xfrm>
            <a:off x="844524" y="3038472"/>
            <a:ext cx="857256" cy="1588"/>
          </a:xfrm>
          <a:prstGeom prst="line">
            <a:avLst/>
          </a:prstGeom>
          <a:ln w="38100">
            <a:solidFill>
              <a:srgbClr val="FF66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904" y="62294"/>
            <a:ext cx="4071848" cy="1152127"/>
            <a:chOff x="-3904" y="62294"/>
            <a:chExt cx="4071848" cy="1152127"/>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196483" y="622390"/>
              <a:ext cx="3161071"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8" grpId="0"/>
      <p:bldP spid="20" grpId="0"/>
      <p:bldP spid="2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857232"/>
            <a:ext cx="9144000" cy="5572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p:cNvSpPr txBox="1"/>
          <p:nvPr/>
        </p:nvSpPr>
        <p:spPr>
          <a:xfrm>
            <a:off x="285720" y="1500174"/>
            <a:ext cx="6704032" cy="5119350"/>
          </a:xfrm>
          <a:prstGeom prst="rect">
            <a:avLst/>
          </a:prstGeom>
          <a:noFill/>
        </p:spPr>
        <p:txBody>
          <a:bodyPr wrap="square" rtlCol="0">
            <a:spAutoFit/>
          </a:bodyPr>
          <a:lstStyle/>
          <a:p>
            <a:pPr algn="just">
              <a:lnSpc>
                <a:spcPts val="2800"/>
              </a:lnSpc>
              <a:defRPr/>
            </a:pPr>
            <a:r>
              <a:rPr lang="en-US" altLang="zh-CN" sz="2400" dirty="0" smtClean="0">
                <a:latin typeface="Helvetica" pitchFamily="34" charset="0"/>
                <a:ea typeface="Cambria Math" pitchFamily="18" charset="0"/>
                <a:cs typeface="Arial" pitchFamily="34" charset="0"/>
              </a:rPr>
              <a:t>In an era of </a:t>
            </a:r>
            <a:r>
              <a:rPr lang="en-US" altLang="zh-CN" sz="2400" dirty="0" smtClean="0">
                <a:solidFill>
                  <a:srgbClr val="FF6600"/>
                </a:solidFill>
                <a:latin typeface="Helvetica" pitchFamily="34" charset="0"/>
                <a:ea typeface="Cambria Math" pitchFamily="18" charset="0"/>
                <a:cs typeface="Arial" pitchFamily="34" charset="0"/>
              </a:rPr>
              <a:t>heightened heroism</a:t>
            </a:r>
            <a:r>
              <a:rPr lang="en-US" altLang="zh-CN" sz="2400" dirty="0" smtClean="0">
                <a:latin typeface="Helvetica" pitchFamily="34" charset="0"/>
                <a:ea typeface="Cambria Math" pitchFamily="18" charset="0"/>
                <a:cs typeface="Arial" pitchFamily="34" charset="0"/>
              </a:rPr>
              <a:t>, heroes can be average people who follow the call of instinct when </a:t>
            </a:r>
            <a:r>
              <a:rPr lang="en-US" altLang="zh-CN" sz="2400" dirty="0" smtClean="0">
                <a:solidFill>
                  <a:srgbClr val="FF6600"/>
                </a:solidFill>
                <a:latin typeface="Helvetica" pitchFamily="34" charset="0"/>
                <a:ea typeface="Cambria Math" pitchFamily="18" charset="0"/>
                <a:cs typeface="Arial" pitchFamily="34" charset="0"/>
              </a:rPr>
              <a:t>caught up in extraordinary circumstances</a:t>
            </a:r>
            <a:r>
              <a:rPr lang="en-US" altLang="zh-CN" sz="2400" dirty="0" smtClean="0">
                <a:latin typeface="Helvetica" pitchFamily="34" charset="0"/>
                <a:ea typeface="Cambria Math" pitchFamily="18" charset="0"/>
                <a:cs typeface="Arial" pitchFamily="34" charset="0"/>
              </a:rPr>
              <a:t> and </a:t>
            </a:r>
            <a:r>
              <a:rPr lang="en-US" altLang="zh-CN" sz="2400" dirty="0" smtClean="0">
                <a:solidFill>
                  <a:srgbClr val="FF6600"/>
                </a:solidFill>
                <a:latin typeface="Helvetica" pitchFamily="34" charset="0"/>
                <a:ea typeface="Cambria Math" pitchFamily="18" charset="0"/>
                <a:cs typeface="Arial" pitchFamily="34" charset="0"/>
              </a:rPr>
              <a:t>rush</a:t>
            </a:r>
            <a:r>
              <a:rPr lang="en-US" altLang="zh-CN" sz="2400" dirty="0" smtClean="0">
                <a:latin typeface="Helvetica" pitchFamily="34" charset="0"/>
                <a:ea typeface="Cambria Math" pitchFamily="18" charset="0"/>
                <a:cs typeface="Arial" pitchFamily="34" charset="0"/>
              </a:rPr>
              <a:t> courageously </a:t>
            </a:r>
            <a:r>
              <a:rPr lang="en-US" altLang="zh-CN" sz="2400" dirty="0" smtClean="0">
                <a:solidFill>
                  <a:srgbClr val="FF6600"/>
                </a:solidFill>
                <a:latin typeface="Helvetica" pitchFamily="34" charset="0"/>
                <a:ea typeface="Cambria Math" pitchFamily="18" charset="0"/>
                <a:cs typeface="Arial" pitchFamily="34" charset="0"/>
              </a:rPr>
              <a:t>toward</a:t>
            </a:r>
            <a:r>
              <a:rPr lang="en-US" altLang="zh-CN" sz="2400" dirty="0" smtClean="0">
                <a:latin typeface="Helvetica" pitchFamily="34" charset="0"/>
                <a:ea typeface="Cambria Math" pitchFamily="18" charset="0"/>
                <a:cs typeface="Arial" pitchFamily="34" charset="0"/>
              </a:rPr>
              <a:t> danger regardless of their own safety to shield others from harm. Heroes can also be </a:t>
            </a:r>
            <a:r>
              <a:rPr lang="en-US" altLang="zh-CN" sz="2400" dirty="0" smtClean="0">
                <a:solidFill>
                  <a:srgbClr val="FF6600"/>
                </a:solidFill>
                <a:latin typeface="Helvetica" pitchFamily="34" charset="0"/>
                <a:ea typeface="Cambria Math" pitchFamily="18" charset="0"/>
                <a:cs typeface="Arial" pitchFamily="34" charset="0"/>
              </a:rPr>
              <a:t>first responders </a:t>
            </a:r>
            <a:r>
              <a:rPr lang="en-US" altLang="zh-CN" sz="2400" dirty="0" smtClean="0">
                <a:latin typeface="Helvetica" pitchFamily="34" charset="0"/>
                <a:ea typeface="Cambria Math" pitchFamily="18" charset="0"/>
                <a:cs typeface="Arial" pitchFamily="34" charset="0"/>
              </a:rPr>
              <a:t>who, with the knowledge of existing danger, overcome their fear and rush toward danger to </a:t>
            </a:r>
            <a:r>
              <a:rPr lang="en-US" altLang="zh-CN" sz="2400" dirty="0" smtClean="0">
                <a:solidFill>
                  <a:srgbClr val="FF6600"/>
                </a:solidFill>
                <a:latin typeface="Helvetica" pitchFamily="34" charset="0"/>
                <a:ea typeface="Cambria Math" pitchFamily="18" charset="0"/>
                <a:cs typeface="Arial" pitchFamily="34" charset="0"/>
              </a:rPr>
              <a:t>help those in need</a:t>
            </a:r>
            <a:r>
              <a:rPr lang="en-US" altLang="zh-CN" sz="2400" dirty="0" smtClean="0">
                <a:latin typeface="Helvetica" pitchFamily="34" charset="0"/>
                <a:ea typeface="Cambria Math" pitchFamily="18" charset="0"/>
                <a:cs typeface="Arial" pitchFamily="34" charset="0"/>
              </a:rPr>
              <a:t>. In both of them, we find heroism. Hopefully, by </a:t>
            </a:r>
            <a:r>
              <a:rPr lang="en-US" altLang="zh-CN" sz="2400" dirty="0" smtClean="0">
                <a:solidFill>
                  <a:srgbClr val="FF6600"/>
                </a:solidFill>
                <a:latin typeface="Helvetica" pitchFamily="34" charset="0"/>
                <a:ea typeface="Cambria Math" pitchFamily="18" charset="0"/>
                <a:cs typeface="Arial" pitchFamily="34" charset="0"/>
              </a:rPr>
              <a:t>honoring</a:t>
            </a:r>
            <a:r>
              <a:rPr lang="en-US" altLang="zh-CN" sz="2400" dirty="0" smtClean="0">
                <a:latin typeface="Helvetica" pitchFamily="34" charset="0"/>
                <a:ea typeface="Cambria Math" pitchFamily="18" charset="0"/>
                <a:cs typeface="Arial" pitchFamily="34" charset="0"/>
              </a:rPr>
              <a:t> them, we would all be </a:t>
            </a:r>
            <a:r>
              <a:rPr lang="en-US" altLang="zh-CN" sz="2400" dirty="0" smtClean="0">
                <a:solidFill>
                  <a:srgbClr val="FF6600"/>
                </a:solidFill>
                <a:latin typeface="Helvetica" pitchFamily="34" charset="0"/>
                <a:ea typeface="Cambria Math" pitchFamily="18" charset="0"/>
                <a:cs typeface="Arial" pitchFamily="34" charset="0"/>
              </a:rPr>
              <a:t>inspired</a:t>
            </a:r>
            <a:r>
              <a:rPr lang="en-US" altLang="zh-CN" sz="2400" dirty="0" smtClean="0">
                <a:latin typeface="Helvetica" pitchFamily="34" charset="0"/>
                <a:ea typeface="Cambria Math" pitchFamily="18" charset="0"/>
                <a:cs typeface="Arial" pitchFamily="34" charset="0"/>
              </a:rPr>
              <a:t> by their heroic deeds and become heroes. </a:t>
            </a:r>
          </a:p>
          <a:p>
            <a:pPr algn="just">
              <a:lnSpc>
                <a:spcPts val="2800"/>
              </a:lnSpc>
              <a:defRPr/>
            </a:pPr>
            <a:endParaRPr lang="en-US" altLang="zh-CN" sz="2400" dirty="0">
              <a:latin typeface="Helvetica" pitchFamily="34" charset="0"/>
              <a:ea typeface="Cambria Math" pitchFamily="18" charset="0"/>
              <a:cs typeface="Arial" pitchFamily="34" charset="0"/>
            </a:endParaRPr>
          </a:p>
        </p:txBody>
      </p:sp>
      <p:pic>
        <p:nvPicPr>
          <p:cNvPr id="6" name="Picture 4">
            <a:hlinkClick r:id="rId4" action="ppaction://hlinksldjump"/>
          </p:cNvPr>
          <p:cNvPicPr>
            <a:picLocks noChangeAspect="1" noChangeArrowheads="1"/>
          </p:cNvPicPr>
          <p:nvPr/>
        </p:nvPicPr>
        <p:blipFill>
          <a:blip r:embed="rId5" cstate="print"/>
          <a:srcRect/>
          <a:stretch>
            <a:fillRect/>
          </a:stretch>
        </p:blipFill>
        <p:spPr bwMode="auto">
          <a:xfrm>
            <a:off x="8259859" y="6222492"/>
            <a:ext cx="434975" cy="458788"/>
          </a:xfrm>
          <a:prstGeom prst="rect">
            <a:avLst/>
          </a:prstGeom>
          <a:noFill/>
          <a:ln w="9525">
            <a:noFill/>
            <a:miter lim="800000"/>
            <a:headEnd/>
            <a:tailEnd/>
          </a:ln>
        </p:spPr>
      </p:pic>
      <p:grpSp>
        <p:nvGrpSpPr>
          <p:cNvPr id="7" name="组合 6"/>
          <p:cNvGrpSpPr/>
          <p:nvPr/>
        </p:nvGrpSpPr>
        <p:grpSpPr>
          <a:xfrm>
            <a:off x="-3904" y="62294"/>
            <a:ext cx="4071848" cy="1152127"/>
            <a:chOff x="-3904" y="62294"/>
            <a:chExt cx="4071848" cy="1152127"/>
          </a:xfrm>
        </p:grpSpPr>
        <p:pic>
          <p:nvPicPr>
            <p:cNvPr id="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622390"/>
              <a:ext cx="3161071"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p14="http://schemas.microsoft.com/office/powerpoint/2010/main" xmlns="" val="296332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6464</TotalTime>
  <Words>6496</Words>
  <Application>Microsoft Office PowerPoint</Application>
  <PresentationFormat>全屏显示(4:3)</PresentationFormat>
  <Paragraphs>847</Paragraphs>
  <Slides>104</Slides>
  <Notes>81</Notes>
  <HiddenSlides>0</HiddenSlides>
  <MMClips>1</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104</vt:i4>
      </vt:variant>
    </vt:vector>
  </HeadingPairs>
  <TitlesOfParts>
    <vt:vector size="135"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楷体_GB2312</vt:lpstr>
      <vt:lpstr>Arial Unicode MS</vt:lpstr>
      <vt:lpstr>Helvetica Neue</vt:lpstr>
      <vt:lpstr>Comic Sans MS</vt:lpstr>
      <vt:lpstr>Cooper Black</vt:lpstr>
      <vt:lpstr>Cambria Math</vt:lpstr>
      <vt:lpstr>Tempus Sans ITC</vt:lpstr>
      <vt:lpstr>方正舒体</vt:lpstr>
      <vt:lpstr>Wingdings 2</vt:lpstr>
      <vt:lpstr>华文楷体</vt:lpstr>
      <vt:lpstr>华文行楷</vt:lpstr>
      <vt:lpstr>PMingLiU</vt:lpstr>
      <vt:lpstr>华文新魏</vt:lpstr>
      <vt:lpstr>楷体</vt:lpstr>
      <vt:lpstr>Helvetica Neue Black Condensed</vt:lpstr>
      <vt:lpstr>Wingdings</vt:lpstr>
      <vt:lpstr>Arial Rounded MT Bold</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cb</cp:lastModifiedBy>
  <cp:revision>556</cp:revision>
  <dcterms:modified xsi:type="dcterms:W3CDTF">2015-08-06T09:16:43Z</dcterms:modified>
</cp:coreProperties>
</file>